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3.jpg" ContentType="image/png"/>
  <Override PartName="/ppt/media/image5.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2" r:id="rId1"/>
  </p:sldMasterIdLst>
  <p:notesMasterIdLst>
    <p:notesMasterId r:id="rId25"/>
  </p:notesMasterIdLst>
  <p:sldIdLst>
    <p:sldId id="266" r:id="rId2"/>
    <p:sldId id="257" r:id="rId3"/>
    <p:sldId id="258" r:id="rId4"/>
    <p:sldId id="259" r:id="rId5"/>
    <p:sldId id="260" r:id="rId6"/>
    <p:sldId id="261" r:id="rId7"/>
    <p:sldId id="262" r:id="rId8"/>
    <p:sldId id="269" r:id="rId9"/>
    <p:sldId id="270" r:id="rId10"/>
    <p:sldId id="263" r:id="rId11"/>
    <p:sldId id="267" r:id="rId12"/>
    <p:sldId id="271" r:id="rId13"/>
    <p:sldId id="274" r:id="rId14"/>
    <p:sldId id="272" r:id="rId15"/>
    <p:sldId id="268" r:id="rId16"/>
    <p:sldId id="275" r:id="rId17"/>
    <p:sldId id="276" r:id="rId18"/>
    <p:sldId id="278" r:id="rId19"/>
    <p:sldId id="279" r:id="rId20"/>
    <p:sldId id="277" r:id="rId21"/>
    <p:sldId id="280" r:id="rId22"/>
    <p:sldId id="264"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84"/>
    <p:restoredTop sz="94688"/>
  </p:normalViewPr>
  <p:slideViewPr>
    <p:cSldViewPr snapToGrid="0">
      <p:cViewPr varScale="1">
        <p:scale>
          <a:sx n="116" d="100"/>
          <a:sy n="116" d="100"/>
        </p:scale>
        <p:origin x="3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B79DF-8149-E346-B0FF-31E0167DA95A}" type="datetimeFigureOut">
              <a:rPr lang="en-US" smtClean="0"/>
              <a:t>4/21/25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33EDAC-55C8-0F40-BAF2-B914B73272E9}" type="slidenum">
              <a:rPr lang="en-US" smtClean="0"/>
              <a:t>‹#›</a:t>
            </a:fld>
            <a:endParaRPr lang="en-US"/>
          </a:p>
        </p:txBody>
      </p:sp>
    </p:spTree>
    <p:extLst>
      <p:ext uri="{BB962C8B-B14F-4D97-AF65-F5344CB8AC3E}">
        <p14:creationId xmlns:p14="http://schemas.microsoft.com/office/powerpoint/2010/main" val="1905574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33EDAC-55C8-0F40-BAF2-B914B73272E9}" type="slidenum">
              <a:rPr lang="en-US" smtClean="0"/>
              <a:t>1</a:t>
            </a:fld>
            <a:endParaRPr lang="en-US"/>
          </a:p>
        </p:txBody>
      </p:sp>
    </p:spTree>
    <p:extLst>
      <p:ext uri="{BB962C8B-B14F-4D97-AF65-F5344CB8AC3E}">
        <p14:creationId xmlns:p14="http://schemas.microsoft.com/office/powerpoint/2010/main" val="3678288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33EDAC-55C8-0F40-BAF2-B914B73272E9}" type="slidenum">
              <a:rPr lang="en-US" smtClean="0"/>
              <a:t>8</a:t>
            </a:fld>
            <a:endParaRPr lang="en-US"/>
          </a:p>
        </p:txBody>
      </p:sp>
    </p:spTree>
    <p:extLst>
      <p:ext uri="{BB962C8B-B14F-4D97-AF65-F5344CB8AC3E}">
        <p14:creationId xmlns:p14="http://schemas.microsoft.com/office/powerpoint/2010/main" val="678995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E5DAF-7891-52CF-E84F-D811FFD3BF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5C0003-4A0E-7DF6-A20A-BF95690D3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F36842-CA09-628E-E099-B2C90120AE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641E1F-60CC-79DA-9D03-168DB3AE470C}"/>
              </a:ext>
            </a:extLst>
          </p:cNvPr>
          <p:cNvSpPr>
            <a:spLocks noGrp="1"/>
          </p:cNvSpPr>
          <p:nvPr>
            <p:ph type="sldNum" sz="quarter" idx="5"/>
          </p:nvPr>
        </p:nvSpPr>
        <p:spPr/>
        <p:txBody>
          <a:bodyPr/>
          <a:lstStyle/>
          <a:p>
            <a:fld id="{6733EDAC-55C8-0F40-BAF2-B914B73272E9}" type="slidenum">
              <a:rPr lang="en-US" smtClean="0"/>
              <a:t>9</a:t>
            </a:fld>
            <a:endParaRPr lang="en-US"/>
          </a:p>
        </p:txBody>
      </p:sp>
    </p:spTree>
    <p:extLst>
      <p:ext uri="{BB962C8B-B14F-4D97-AF65-F5344CB8AC3E}">
        <p14:creationId xmlns:p14="http://schemas.microsoft.com/office/powerpoint/2010/main" val="2025599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A288-3847-A9CF-6296-E80B0EB963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89A263-BDF8-787F-C5FE-8422B18DA1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464587-8BDD-014A-0C76-82A4CB073B20}"/>
              </a:ext>
            </a:extLst>
          </p:cNvPr>
          <p:cNvSpPr>
            <a:spLocks noGrp="1"/>
          </p:cNvSpPr>
          <p:nvPr>
            <p:ph type="dt" sz="half" idx="10"/>
          </p:nvPr>
        </p:nvSpPr>
        <p:spPr/>
        <p:txBody>
          <a:bodyPr/>
          <a:lstStyle/>
          <a:p>
            <a:fld id="{48A87A34-81AB-432B-8DAE-1953F412C126}" type="datetimeFigureOut">
              <a:rPr lang="en-US" smtClean="0"/>
              <a:t>4/21/25</a:t>
            </a:fld>
            <a:endParaRPr lang="en-US" dirty="0"/>
          </a:p>
        </p:txBody>
      </p:sp>
      <p:sp>
        <p:nvSpPr>
          <p:cNvPr id="5" name="Footer Placeholder 4">
            <a:extLst>
              <a:ext uri="{FF2B5EF4-FFF2-40B4-BE49-F238E27FC236}">
                <a16:creationId xmlns:a16="http://schemas.microsoft.com/office/drawing/2014/main" id="{D71A2041-23F0-5026-8291-A8CF50F2EE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C46B277-DBF9-017A-841A-D05205A253E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023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2763D-7AE7-B3BC-D71C-4B96B6986D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7E63C7-57D8-0977-E00B-6F0C4C73A6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07CB93-A26B-832E-193F-97808D6AA893}"/>
              </a:ext>
            </a:extLst>
          </p:cNvPr>
          <p:cNvSpPr>
            <a:spLocks noGrp="1"/>
          </p:cNvSpPr>
          <p:nvPr>
            <p:ph type="dt" sz="half" idx="10"/>
          </p:nvPr>
        </p:nvSpPr>
        <p:spPr/>
        <p:txBody>
          <a:bodyPr/>
          <a:lstStyle/>
          <a:p>
            <a:fld id="{48A87A34-81AB-432B-8DAE-1953F412C126}" type="datetimeFigureOut">
              <a:rPr lang="en-US" smtClean="0"/>
              <a:pPr/>
              <a:t>4/21/25</a:t>
            </a:fld>
            <a:endParaRPr lang="en-US" dirty="0"/>
          </a:p>
        </p:txBody>
      </p:sp>
      <p:sp>
        <p:nvSpPr>
          <p:cNvPr id="5" name="Footer Placeholder 4">
            <a:extLst>
              <a:ext uri="{FF2B5EF4-FFF2-40B4-BE49-F238E27FC236}">
                <a16:creationId xmlns:a16="http://schemas.microsoft.com/office/drawing/2014/main" id="{6860A7EB-1D02-0BC1-FCE3-35D73182B2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27B4FD-E5D1-5BE9-5EE1-8E5BA7B60EF0}"/>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21943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23C87-A725-586A-EBF9-EB149B475B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D7EBBC-4CBF-1491-7347-1072748886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B69A0D-E8C8-E1D9-AF45-B40667F4DE25}"/>
              </a:ext>
            </a:extLst>
          </p:cNvPr>
          <p:cNvSpPr>
            <a:spLocks noGrp="1"/>
          </p:cNvSpPr>
          <p:nvPr>
            <p:ph type="dt" sz="half" idx="10"/>
          </p:nvPr>
        </p:nvSpPr>
        <p:spPr/>
        <p:txBody>
          <a:bodyPr/>
          <a:lstStyle/>
          <a:p>
            <a:fld id="{48A87A34-81AB-432B-8DAE-1953F412C126}" type="datetimeFigureOut">
              <a:rPr lang="en-US" smtClean="0"/>
              <a:pPr/>
              <a:t>4/21/25</a:t>
            </a:fld>
            <a:endParaRPr lang="en-US" dirty="0"/>
          </a:p>
        </p:txBody>
      </p:sp>
      <p:sp>
        <p:nvSpPr>
          <p:cNvPr id="5" name="Footer Placeholder 4">
            <a:extLst>
              <a:ext uri="{FF2B5EF4-FFF2-40B4-BE49-F238E27FC236}">
                <a16:creationId xmlns:a16="http://schemas.microsoft.com/office/drawing/2014/main" id="{A356DC5D-8736-D987-AE95-97D962DC038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DE4636F-A7AC-3D5D-EA71-355E30AE80E0}"/>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39320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4/21/25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15248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F0D7-C450-BFCC-5225-7E2A8559EE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E9BC44-16C6-3838-E463-61EA90B6D2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7DA752-C01E-BD07-D349-A7FF8976092F}"/>
              </a:ext>
            </a:extLst>
          </p:cNvPr>
          <p:cNvSpPr>
            <a:spLocks noGrp="1"/>
          </p:cNvSpPr>
          <p:nvPr>
            <p:ph type="dt" sz="half" idx="10"/>
          </p:nvPr>
        </p:nvSpPr>
        <p:spPr/>
        <p:txBody>
          <a:bodyPr/>
          <a:lstStyle/>
          <a:p>
            <a:fld id="{48A87A34-81AB-432B-8DAE-1953F412C126}" type="datetimeFigureOut">
              <a:rPr lang="en-US" smtClean="0"/>
              <a:pPr/>
              <a:t>4/21/25</a:t>
            </a:fld>
            <a:endParaRPr lang="en-US" dirty="0"/>
          </a:p>
        </p:txBody>
      </p:sp>
      <p:sp>
        <p:nvSpPr>
          <p:cNvPr id="5" name="Footer Placeholder 4">
            <a:extLst>
              <a:ext uri="{FF2B5EF4-FFF2-40B4-BE49-F238E27FC236}">
                <a16:creationId xmlns:a16="http://schemas.microsoft.com/office/drawing/2014/main" id="{A0DDC387-99D8-9EFC-3B52-322E116EA4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049E6EE-9C86-CE04-283B-A0BBEAD1557C}"/>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30339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18FE4-3E87-00F9-2A80-93BA575C7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D92E00-E0FF-8D9C-D16A-BE608C6D32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CDCB5A-2729-0E20-8B7C-14C30953D2E2}"/>
              </a:ext>
            </a:extLst>
          </p:cNvPr>
          <p:cNvSpPr>
            <a:spLocks noGrp="1"/>
          </p:cNvSpPr>
          <p:nvPr>
            <p:ph type="dt" sz="half" idx="10"/>
          </p:nvPr>
        </p:nvSpPr>
        <p:spPr/>
        <p:txBody>
          <a:bodyPr/>
          <a:lstStyle/>
          <a:p>
            <a:fld id="{48A87A34-81AB-432B-8DAE-1953F412C126}" type="datetimeFigureOut">
              <a:rPr lang="en-US" smtClean="0"/>
              <a:t>4/21/25</a:t>
            </a:fld>
            <a:endParaRPr lang="en-US" dirty="0"/>
          </a:p>
        </p:txBody>
      </p:sp>
      <p:sp>
        <p:nvSpPr>
          <p:cNvPr id="5" name="Footer Placeholder 4">
            <a:extLst>
              <a:ext uri="{FF2B5EF4-FFF2-40B4-BE49-F238E27FC236}">
                <a16:creationId xmlns:a16="http://schemas.microsoft.com/office/drawing/2014/main" id="{2EAC6397-3C18-8B06-ABD8-FDE4444C72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BE8F149-948A-BD69-D27A-71127EA55AE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0832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7BE9-CF80-6241-F9D5-B5440CFCFE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AA821-F019-299B-FFCA-A576F5E671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BE1B78-7EA2-5E0E-4930-C6932409D8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76CE65-EBE7-92F0-5097-B45BBEF92DBE}"/>
              </a:ext>
            </a:extLst>
          </p:cNvPr>
          <p:cNvSpPr>
            <a:spLocks noGrp="1"/>
          </p:cNvSpPr>
          <p:nvPr>
            <p:ph type="dt" sz="half" idx="10"/>
          </p:nvPr>
        </p:nvSpPr>
        <p:spPr/>
        <p:txBody>
          <a:bodyPr/>
          <a:lstStyle/>
          <a:p>
            <a:fld id="{48A87A34-81AB-432B-8DAE-1953F412C126}" type="datetimeFigureOut">
              <a:rPr lang="en-US" smtClean="0"/>
              <a:pPr/>
              <a:t>4/21/25</a:t>
            </a:fld>
            <a:endParaRPr lang="en-US" dirty="0"/>
          </a:p>
        </p:txBody>
      </p:sp>
      <p:sp>
        <p:nvSpPr>
          <p:cNvPr id="6" name="Footer Placeholder 5">
            <a:extLst>
              <a:ext uri="{FF2B5EF4-FFF2-40B4-BE49-F238E27FC236}">
                <a16:creationId xmlns:a16="http://schemas.microsoft.com/office/drawing/2014/main" id="{458CC8A2-FCA9-12D6-88A9-123B34CFE62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600496C-EDF4-0976-90AA-452376741498}"/>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77061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62FC8-64EA-6FF7-188E-E1856BFEC3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C10198-0A9E-FD7C-3CAD-3DA9A6F412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0AF53B-B1D8-37B4-8485-6C644DFA21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7D24E6-B451-617C-BE2A-ADE1EC5BEA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C9C664-3A25-AD53-7B0E-E0B9452B29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FC558D-FF3E-8DC4-40D4-B0D7F290144D}"/>
              </a:ext>
            </a:extLst>
          </p:cNvPr>
          <p:cNvSpPr>
            <a:spLocks noGrp="1"/>
          </p:cNvSpPr>
          <p:nvPr>
            <p:ph type="dt" sz="half" idx="10"/>
          </p:nvPr>
        </p:nvSpPr>
        <p:spPr/>
        <p:txBody>
          <a:bodyPr/>
          <a:lstStyle/>
          <a:p>
            <a:fld id="{48A87A34-81AB-432B-8DAE-1953F412C126}" type="datetimeFigureOut">
              <a:rPr lang="en-US" smtClean="0"/>
              <a:pPr/>
              <a:t>4/21/25</a:t>
            </a:fld>
            <a:endParaRPr lang="en-US" dirty="0"/>
          </a:p>
        </p:txBody>
      </p:sp>
      <p:sp>
        <p:nvSpPr>
          <p:cNvPr id="8" name="Footer Placeholder 7">
            <a:extLst>
              <a:ext uri="{FF2B5EF4-FFF2-40B4-BE49-F238E27FC236}">
                <a16:creationId xmlns:a16="http://schemas.microsoft.com/office/drawing/2014/main" id="{BD571BFA-11E1-9129-2FDC-3B7A4EB581B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2CA380C-FDD7-F4D0-E96B-D3E9FF7C8DF5}"/>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18142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77D8-59EF-325E-138A-5A216CB9E7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5F3544-6B31-DE88-09E9-4856569CF706}"/>
              </a:ext>
            </a:extLst>
          </p:cNvPr>
          <p:cNvSpPr>
            <a:spLocks noGrp="1"/>
          </p:cNvSpPr>
          <p:nvPr>
            <p:ph type="dt" sz="half" idx="10"/>
          </p:nvPr>
        </p:nvSpPr>
        <p:spPr/>
        <p:txBody>
          <a:bodyPr/>
          <a:lstStyle/>
          <a:p>
            <a:fld id="{48A87A34-81AB-432B-8DAE-1953F412C126}" type="datetimeFigureOut">
              <a:rPr lang="en-US" smtClean="0"/>
              <a:t>4/21/25</a:t>
            </a:fld>
            <a:endParaRPr lang="en-US" dirty="0"/>
          </a:p>
        </p:txBody>
      </p:sp>
      <p:sp>
        <p:nvSpPr>
          <p:cNvPr id="4" name="Footer Placeholder 3">
            <a:extLst>
              <a:ext uri="{FF2B5EF4-FFF2-40B4-BE49-F238E27FC236}">
                <a16:creationId xmlns:a16="http://schemas.microsoft.com/office/drawing/2014/main" id="{4FC6E197-37B7-E101-8FF4-E12B70588D3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6C500B2-B8CF-B97C-52F8-04D8073733C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91082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5F76F0-F1DF-8551-764C-959FCF9E7098}"/>
              </a:ext>
            </a:extLst>
          </p:cNvPr>
          <p:cNvSpPr>
            <a:spLocks noGrp="1"/>
          </p:cNvSpPr>
          <p:nvPr>
            <p:ph type="dt" sz="half" idx="10"/>
          </p:nvPr>
        </p:nvSpPr>
        <p:spPr/>
        <p:txBody>
          <a:bodyPr/>
          <a:lstStyle/>
          <a:p>
            <a:fld id="{48A87A34-81AB-432B-8DAE-1953F412C126}" type="datetimeFigureOut">
              <a:rPr lang="en-US" smtClean="0"/>
              <a:t>4/21/25</a:t>
            </a:fld>
            <a:endParaRPr lang="en-US" dirty="0"/>
          </a:p>
        </p:txBody>
      </p:sp>
      <p:sp>
        <p:nvSpPr>
          <p:cNvPr id="3" name="Footer Placeholder 2">
            <a:extLst>
              <a:ext uri="{FF2B5EF4-FFF2-40B4-BE49-F238E27FC236}">
                <a16:creationId xmlns:a16="http://schemas.microsoft.com/office/drawing/2014/main" id="{C7397E02-85CC-059A-F557-10FE5F9619A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90CCAC-EA36-A278-FED0-B71D043680B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5885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D0FF-6560-DFB8-DFB4-734D97E595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32DB81-BA82-A52A-6367-6FBAD793F8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17C2B9-BDB0-61E7-F971-22E79F5E2B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66B122-CEC0-1C23-B315-158C3A5F539E}"/>
              </a:ext>
            </a:extLst>
          </p:cNvPr>
          <p:cNvSpPr>
            <a:spLocks noGrp="1"/>
          </p:cNvSpPr>
          <p:nvPr>
            <p:ph type="dt" sz="half" idx="10"/>
          </p:nvPr>
        </p:nvSpPr>
        <p:spPr/>
        <p:txBody>
          <a:bodyPr/>
          <a:lstStyle/>
          <a:p>
            <a:fld id="{48A87A34-81AB-432B-8DAE-1953F412C126}" type="datetimeFigureOut">
              <a:rPr lang="en-US" smtClean="0"/>
              <a:pPr/>
              <a:t>4/21/25</a:t>
            </a:fld>
            <a:endParaRPr lang="en-US" dirty="0"/>
          </a:p>
        </p:txBody>
      </p:sp>
      <p:sp>
        <p:nvSpPr>
          <p:cNvPr id="6" name="Footer Placeholder 5">
            <a:extLst>
              <a:ext uri="{FF2B5EF4-FFF2-40B4-BE49-F238E27FC236}">
                <a16:creationId xmlns:a16="http://schemas.microsoft.com/office/drawing/2014/main" id="{7146DFC6-F3E9-D292-A92B-99DF4D512A1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64C88-28D8-7910-C412-4BB350729633}"/>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41769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D64B8-4E3B-C19E-5C8B-BFFD280FFA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891B47-7B5C-C16E-D2F5-DFE4085636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18F53C-BD73-36A4-5AD4-A4439A924C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C669EB-F549-D162-D0E3-7450971713E2}"/>
              </a:ext>
            </a:extLst>
          </p:cNvPr>
          <p:cNvSpPr>
            <a:spLocks noGrp="1"/>
          </p:cNvSpPr>
          <p:nvPr>
            <p:ph type="dt" sz="half" idx="10"/>
          </p:nvPr>
        </p:nvSpPr>
        <p:spPr/>
        <p:txBody>
          <a:bodyPr/>
          <a:lstStyle/>
          <a:p>
            <a:fld id="{48A87A34-81AB-432B-8DAE-1953F412C126}" type="datetimeFigureOut">
              <a:rPr lang="en-US" smtClean="0"/>
              <a:t>4/21/25</a:t>
            </a:fld>
            <a:endParaRPr lang="en-US" dirty="0"/>
          </a:p>
        </p:txBody>
      </p:sp>
      <p:sp>
        <p:nvSpPr>
          <p:cNvPr id="6" name="Footer Placeholder 5">
            <a:extLst>
              <a:ext uri="{FF2B5EF4-FFF2-40B4-BE49-F238E27FC236}">
                <a16:creationId xmlns:a16="http://schemas.microsoft.com/office/drawing/2014/main" id="{55F61537-E960-D038-2AF5-4E6C8A07AA4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53ADBB-6CA9-83EE-F9F2-788B014E89D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79844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8C3261-0015-5ACF-2DBF-C2F49E4B09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DC3599-0464-0743-E430-4CB5DAEE56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B22145-64E8-EDC4-587A-13564F7CD1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4/21/25</a:t>
            </a:fld>
            <a:endParaRPr lang="en-US" dirty="0"/>
          </a:p>
        </p:txBody>
      </p:sp>
      <p:sp>
        <p:nvSpPr>
          <p:cNvPr id="5" name="Footer Placeholder 4">
            <a:extLst>
              <a:ext uri="{FF2B5EF4-FFF2-40B4-BE49-F238E27FC236}">
                <a16:creationId xmlns:a16="http://schemas.microsoft.com/office/drawing/2014/main" id="{D4A05DA2-9932-B331-2BB9-CD10607B2C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2CB1981-7F2E-E7CF-FC10-E9F34D75E8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8815793"/>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HyderPre/chatwithpdf"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ieeexplore.ieee.org/document/9262366" TargetMode="External"/><Relationship Id="rId2" Type="http://schemas.openxmlformats.org/officeDocument/2006/relationships/hyperlink" Target="https://ieeexplore.ieee.org/document/9165927"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175B-D810-1C27-5B10-143F9786042D}"/>
              </a:ext>
            </a:extLst>
          </p:cNvPr>
          <p:cNvSpPr>
            <a:spLocks noGrp="1"/>
          </p:cNvSpPr>
          <p:nvPr>
            <p:ph type="title"/>
          </p:nvPr>
        </p:nvSpPr>
        <p:spPr>
          <a:xfrm>
            <a:off x="-137556" y="647165"/>
            <a:ext cx="12689774" cy="2000477"/>
          </a:xfrm>
        </p:spPr>
        <p:txBody>
          <a:bodyPr>
            <a:normAutofit/>
          </a:bodyPr>
          <a:lstStyle/>
          <a:p>
            <a:pPr algn="ctr"/>
            <a:r>
              <a:rPr lang="en-US" sz="7200" u="sng" dirty="0">
                <a:solidFill>
                  <a:srgbClr val="002060"/>
                </a:solidFill>
                <a:latin typeface="RALEWAY HEAVY" panose="020B0003030101060003" pitchFamily="34" charset="0"/>
              </a:rPr>
              <a:t>Chat with PDF:</a:t>
            </a:r>
            <a:br>
              <a:rPr lang="en-US" u="sng" dirty="0">
                <a:solidFill>
                  <a:srgbClr val="002060"/>
                </a:solidFill>
                <a:latin typeface="RALEWAY HEAVY" panose="020B0003030101060003" pitchFamily="34" charset="0"/>
              </a:rPr>
            </a:br>
            <a:r>
              <a:rPr lang="en-US" b="1" dirty="0">
                <a:solidFill>
                  <a:srgbClr val="002060"/>
                </a:solidFill>
                <a:latin typeface="Aileron Light" pitchFamily="2" charset="77"/>
              </a:rPr>
              <a:t>Unlock Insights, One Conversation at a Time!</a:t>
            </a:r>
          </a:p>
        </p:txBody>
      </p:sp>
      <p:sp>
        <p:nvSpPr>
          <p:cNvPr id="3" name="Content Placeholder 2">
            <a:extLst>
              <a:ext uri="{FF2B5EF4-FFF2-40B4-BE49-F238E27FC236}">
                <a16:creationId xmlns:a16="http://schemas.microsoft.com/office/drawing/2014/main" id="{C685E664-9EE8-D9AD-6FAC-7B5371152E4F}"/>
              </a:ext>
            </a:extLst>
          </p:cNvPr>
          <p:cNvSpPr>
            <a:spLocks noGrp="1"/>
          </p:cNvSpPr>
          <p:nvPr>
            <p:ph sz="quarter" idx="13"/>
          </p:nvPr>
        </p:nvSpPr>
        <p:spPr>
          <a:xfrm>
            <a:off x="610588" y="2647642"/>
            <a:ext cx="10394707" cy="3311189"/>
          </a:xfrm>
        </p:spPr>
        <p:txBody>
          <a:bodyPr>
            <a:normAutofit fontScale="85000" lnSpcReduction="20000"/>
          </a:bodyPr>
          <a:lstStyle/>
          <a:p>
            <a:pPr marL="0" indent="0">
              <a:buNone/>
            </a:pPr>
            <a:r>
              <a:rPr lang="en-US" i="1" u="sng" dirty="0"/>
              <a:t>Team Members:</a:t>
            </a:r>
          </a:p>
          <a:p>
            <a:pPr marL="0" indent="0">
              <a:buNone/>
            </a:pPr>
            <a:r>
              <a:rPr lang="en-US" dirty="0"/>
              <a:t>Hyder </a:t>
            </a:r>
            <a:r>
              <a:rPr lang="en-US" dirty="0" err="1"/>
              <a:t>Presswala</a:t>
            </a:r>
            <a:r>
              <a:rPr lang="en-US" dirty="0"/>
              <a:t> - 16010122151</a:t>
            </a:r>
          </a:p>
          <a:p>
            <a:pPr marL="0" indent="0">
              <a:buNone/>
            </a:pPr>
            <a:r>
              <a:rPr lang="en-US" dirty="0"/>
              <a:t>Vedant Rathi - 16010122154</a:t>
            </a:r>
          </a:p>
          <a:p>
            <a:pPr marL="0" indent="0">
              <a:buNone/>
            </a:pPr>
            <a:r>
              <a:rPr lang="en-US" dirty="0"/>
              <a:t>Ronak Rathod - 16010122156</a:t>
            </a:r>
          </a:p>
          <a:p>
            <a:pPr marL="0" indent="0">
              <a:buNone/>
            </a:pPr>
            <a:endParaRPr lang="en-US" dirty="0"/>
          </a:p>
          <a:p>
            <a:pPr marL="0" indent="0">
              <a:buNone/>
            </a:pPr>
            <a:r>
              <a:rPr lang="en-US" i="1" dirty="0"/>
              <a:t>Guided by: </a:t>
            </a:r>
            <a:r>
              <a:rPr lang="en-US" u="sng" dirty="0"/>
              <a:t>Prof. </a:t>
            </a:r>
            <a:r>
              <a:rPr lang="en-US" b="0" i="0" u="sng" dirty="0">
                <a:effectLst/>
                <a:latin typeface="Google Sans"/>
              </a:rPr>
              <a:t>Grishma Sharma</a:t>
            </a:r>
          </a:p>
          <a:p>
            <a:pPr marL="0" indent="0">
              <a:buNone/>
            </a:pPr>
            <a:r>
              <a:rPr lang="en-US" i="1" dirty="0">
                <a:latin typeface="Google Sans"/>
              </a:rPr>
              <a:t>Institution:</a:t>
            </a:r>
            <a:r>
              <a:rPr lang="en-US" dirty="0">
                <a:latin typeface="Google Sans"/>
              </a:rPr>
              <a:t> </a:t>
            </a:r>
            <a:r>
              <a:rPr lang="en-US" u="sng" dirty="0">
                <a:latin typeface="Google Sans"/>
              </a:rPr>
              <a:t>KJ Somaiya College of Engineering</a:t>
            </a:r>
          </a:p>
          <a:p>
            <a:pPr marL="0" indent="0">
              <a:buNone/>
            </a:pPr>
            <a:r>
              <a:rPr lang="en-US" i="1" dirty="0"/>
              <a:t>Date: </a:t>
            </a:r>
            <a:r>
              <a:rPr lang="en-US" u="sng" dirty="0"/>
              <a:t>21</a:t>
            </a:r>
            <a:r>
              <a:rPr lang="en-US" u="sng" baseline="30000" dirty="0"/>
              <a:t>st</a:t>
            </a:r>
            <a:r>
              <a:rPr lang="en-US" u="sng" dirty="0"/>
              <a:t> April 2025 </a:t>
            </a:r>
          </a:p>
        </p:txBody>
      </p:sp>
    </p:spTree>
    <p:extLst>
      <p:ext uri="{BB962C8B-B14F-4D97-AF65-F5344CB8AC3E}">
        <p14:creationId xmlns:p14="http://schemas.microsoft.com/office/powerpoint/2010/main" val="1930310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CB368-3272-0E7B-F640-FC174907CBC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003B891-5222-99ED-9543-13EC20FBEA6C}"/>
              </a:ext>
            </a:extLst>
          </p:cNvPr>
          <p:cNvSpPr>
            <a:spLocks noGrp="1"/>
          </p:cNvSpPr>
          <p:nvPr>
            <p:ph type="subTitle" idx="1"/>
          </p:nvPr>
        </p:nvSpPr>
        <p:spPr>
          <a:xfrm>
            <a:off x="310503" y="1195897"/>
            <a:ext cx="11570991" cy="5931277"/>
          </a:xfrm>
        </p:spPr>
        <p:txBody>
          <a:bodyPr>
            <a:normAutofit/>
          </a:bodyPr>
          <a:lstStyle/>
          <a:p>
            <a:pPr algn="l">
              <a:lnSpc>
                <a:spcPct val="100000"/>
              </a:lnSpc>
              <a:buNone/>
            </a:pPr>
            <a:r>
              <a:rPr lang="en-US" sz="1920" b="1" dirty="0"/>
              <a:t>1. </a:t>
            </a:r>
            <a:r>
              <a:rPr lang="en-US" sz="1920" b="1" u="sng" dirty="0"/>
              <a:t>User Authentication</a:t>
            </a:r>
            <a:r>
              <a:rPr lang="en-US" sz="1920" b="1" dirty="0"/>
              <a:t>: </a:t>
            </a:r>
            <a:r>
              <a:rPr lang="en-US" sz="1920" dirty="0"/>
              <a:t>Google/GitHub OAuth → user profile with avatar, chat history</a:t>
            </a:r>
          </a:p>
          <a:p>
            <a:pPr algn="l">
              <a:lnSpc>
                <a:spcPct val="100000"/>
              </a:lnSpc>
              <a:buNone/>
            </a:pPr>
            <a:r>
              <a:rPr lang="en-US" sz="1920" b="1" dirty="0"/>
              <a:t>2. </a:t>
            </a:r>
            <a:r>
              <a:rPr lang="en-US" sz="1920" b="1" u="sng" dirty="0"/>
              <a:t>File Upload &amp; Parsing</a:t>
            </a:r>
            <a:r>
              <a:rPr lang="en-US" sz="1920" b="1" dirty="0"/>
              <a:t>: </a:t>
            </a:r>
            <a:r>
              <a:rPr lang="en-US" sz="1920" dirty="0"/>
              <a:t>User drags/drops 1–4 PDFs → server performs text extraction (</a:t>
            </a:r>
            <a:r>
              <a:rPr lang="en-US" sz="1920" dirty="0" err="1"/>
              <a:t>PDFPlumber</a:t>
            </a:r>
            <a:r>
              <a:rPr lang="en-US" sz="1920" dirty="0"/>
              <a:t> + Tesseract OCR fallback)</a:t>
            </a:r>
          </a:p>
          <a:p>
            <a:pPr algn="l">
              <a:lnSpc>
                <a:spcPct val="100000"/>
              </a:lnSpc>
              <a:buNone/>
            </a:pPr>
            <a:r>
              <a:rPr lang="en-US" sz="1920" b="1" dirty="0"/>
              <a:t>3. </a:t>
            </a:r>
            <a:r>
              <a:rPr lang="en-US" sz="1920" b="1" u="sng" dirty="0"/>
              <a:t>Preprocessing &amp; Indexing</a:t>
            </a:r>
            <a:r>
              <a:rPr lang="en-US" sz="1920" b="1" dirty="0"/>
              <a:t>: </a:t>
            </a:r>
            <a:r>
              <a:rPr lang="en-US" sz="1920" dirty="0"/>
              <a:t>Clean text, chunk by pages/sections, generate embeddings, store in PostgreSQL</a:t>
            </a:r>
          </a:p>
          <a:p>
            <a:pPr algn="l">
              <a:lnSpc>
                <a:spcPct val="100000"/>
              </a:lnSpc>
              <a:buNone/>
            </a:pPr>
            <a:r>
              <a:rPr lang="en-US" sz="1920" b="1" dirty="0"/>
              <a:t>4. </a:t>
            </a:r>
            <a:r>
              <a:rPr lang="en-US" sz="1920" b="1" u="sng" dirty="0"/>
              <a:t>Chat Interface</a:t>
            </a:r>
            <a:r>
              <a:rPr lang="en-US" sz="1920" b="1" dirty="0"/>
              <a:t>: </a:t>
            </a:r>
            <a:r>
              <a:rPr lang="en-US" sz="1920" dirty="0"/>
              <a:t>User prompts via chat widget → </a:t>
            </a:r>
            <a:r>
              <a:rPr lang="en-US" sz="1920" dirty="0" err="1"/>
              <a:t>LLaMA</a:t>
            </a:r>
            <a:r>
              <a:rPr lang="en-US" sz="1920" dirty="0"/>
              <a:t> FT model ingests embeddings + live prompt</a:t>
            </a:r>
            <a:br>
              <a:rPr lang="en-US" sz="1920" dirty="0"/>
            </a:br>
            <a:r>
              <a:rPr lang="en-US" sz="1920" dirty="0"/>
              <a:t>     Features: a) Cancel &amp; re‑upload at any time</a:t>
            </a:r>
            <a:br>
              <a:rPr lang="en-US" sz="1920" dirty="0"/>
            </a:br>
            <a:r>
              <a:rPr lang="en-US" sz="1920" dirty="0"/>
              <a:t>                  b) Access previous chats by conversation ID</a:t>
            </a:r>
          </a:p>
          <a:p>
            <a:pPr algn="l">
              <a:lnSpc>
                <a:spcPct val="100000"/>
              </a:lnSpc>
              <a:buNone/>
            </a:pPr>
            <a:r>
              <a:rPr lang="en-US" sz="1920" b="1" dirty="0"/>
              <a:t>5. </a:t>
            </a:r>
            <a:r>
              <a:rPr lang="en-US" sz="1920" b="1" u="sng" dirty="0"/>
              <a:t>Response Generation</a:t>
            </a:r>
            <a:r>
              <a:rPr lang="en-US" sz="1920" b="1" dirty="0"/>
              <a:t>: </a:t>
            </a:r>
            <a:r>
              <a:rPr lang="en-US" sz="1920" dirty="0"/>
              <a:t>LLM returns structured JSON: answer text, referenced page numbers, extracted tables</a:t>
            </a:r>
          </a:p>
          <a:p>
            <a:pPr algn="l">
              <a:lnSpc>
                <a:spcPct val="100000"/>
              </a:lnSpc>
              <a:buNone/>
            </a:pPr>
            <a:r>
              <a:rPr lang="en-US" sz="1920" b="1" dirty="0"/>
              <a:t>6. </a:t>
            </a:r>
            <a:r>
              <a:rPr lang="en-US" sz="1920" b="1" u="sng" dirty="0"/>
              <a:t>Result Rendering</a:t>
            </a:r>
            <a:r>
              <a:rPr lang="en-US" sz="1920" b="1" dirty="0"/>
              <a:t>: </a:t>
            </a:r>
            <a:r>
              <a:rPr lang="en-US" sz="1920" dirty="0"/>
              <a:t>Frontend (HTML/CSS/JS) displays:</a:t>
            </a:r>
          </a:p>
          <a:p>
            <a:pPr marL="742950" lvl="1" indent="-285750" algn="l">
              <a:lnSpc>
                <a:spcPct val="100000"/>
              </a:lnSpc>
              <a:buFont typeface="Arial" panose="020B0604020202020204" pitchFamily="34" charset="0"/>
              <a:buChar char="•"/>
            </a:pPr>
            <a:r>
              <a:rPr lang="en-US" sz="1920" dirty="0"/>
              <a:t>Conversational text bubbles</a:t>
            </a:r>
          </a:p>
          <a:p>
            <a:pPr marL="742950" lvl="1" indent="-285750" algn="l">
              <a:lnSpc>
                <a:spcPct val="100000"/>
              </a:lnSpc>
              <a:buFont typeface="Arial" panose="020B0604020202020204" pitchFamily="34" charset="0"/>
              <a:buChar char="•"/>
            </a:pPr>
            <a:r>
              <a:rPr lang="en-US" sz="1920" dirty="0"/>
              <a:t>Collapsible tables/figures</a:t>
            </a:r>
          </a:p>
          <a:p>
            <a:pPr marL="742950" lvl="1" indent="-285750" algn="l">
              <a:lnSpc>
                <a:spcPct val="100000"/>
              </a:lnSpc>
              <a:buFont typeface="Arial" panose="020B0604020202020204" pitchFamily="34" charset="0"/>
              <a:buChar char="•"/>
            </a:pPr>
            <a:r>
              <a:rPr lang="en-US" sz="1920" dirty="0"/>
              <a:t>“View source page” links</a:t>
            </a:r>
          </a:p>
          <a:p>
            <a:pPr algn="l">
              <a:lnSpc>
                <a:spcPct val="100000"/>
              </a:lnSpc>
              <a:buNone/>
            </a:pPr>
            <a:r>
              <a:rPr lang="en-US" sz="1920" b="1" dirty="0"/>
              <a:t>7. </a:t>
            </a:r>
            <a:r>
              <a:rPr lang="en-US" sz="1920" b="1" u="sng" dirty="0"/>
              <a:t>Session Management</a:t>
            </a:r>
            <a:r>
              <a:rPr lang="en-US" sz="1920" b="1" dirty="0"/>
              <a:t>: </a:t>
            </a:r>
            <a:r>
              <a:rPr lang="en-US" sz="1920" dirty="0"/>
              <a:t>All interactions, file metadata, and Q&amp;A logs saved for future retrieval. </a:t>
            </a:r>
          </a:p>
          <a:p>
            <a:pPr algn="l">
              <a:lnSpc>
                <a:spcPct val="100000"/>
              </a:lnSpc>
              <a:buNone/>
            </a:pPr>
            <a:endParaRPr lang="en-US" sz="1920" b="0" i="0" u="none" strike="noStrike" dirty="0">
              <a:effectLst/>
              <a:latin typeface="-webkit-standard"/>
            </a:endParaRPr>
          </a:p>
        </p:txBody>
      </p:sp>
      <p:sp>
        <p:nvSpPr>
          <p:cNvPr id="4" name="TextBox 3">
            <a:extLst>
              <a:ext uri="{FF2B5EF4-FFF2-40B4-BE49-F238E27FC236}">
                <a16:creationId xmlns:a16="http://schemas.microsoft.com/office/drawing/2014/main" id="{D1E43E8F-5BC7-ACFA-BEC0-023064E79EE9}"/>
              </a:ext>
            </a:extLst>
          </p:cNvPr>
          <p:cNvSpPr txBox="1"/>
          <p:nvPr/>
        </p:nvSpPr>
        <p:spPr>
          <a:xfrm>
            <a:off x="4641272" y="344593"/>
            <a:ext cx="2909455" cy="712759"/>
          </a:xfrm>
          <a:prstGeom prst="rect">
            <a:avLst/>
          </a:prstGeom>
          <a:noFill/>
        </p:spPr>
        <p:txBody>
          <a:bodyPr wrap="square">
            <a:spAutoFit/>
          </a:bodyPr>
          <a:lstStyle/>
          <a:p>
            <a:pPr algn="l">
              <a:lnSpc>
                <a:spcPct val="120000"/>
              </a:lnSpc>
              <a:buNone/>
            </a:pPr>
            <a:r>
              <a:rPr lang="en-US" sz="3600" b="1" i="0" u="sng" strike="noStrike" dirty="0">
                <a:effectLst/>
                <a:latin typeface="-webkit-standard"/>
              </a:rPr>
              <a:t>Methodology</a:t>
            </a:r>
            <a:endParaRPr lang="en-US" sz="3600" b="0" i="0" u="sng" strike="noStrike" dirty="0">
              <a:effectLst/>
              <a:latin typeface="-webkit-standard"/>
            </a:endParaRPr>
          </a:p>
        </p:txBody>
      </p:sp>
    </p:spTree>
    <p:extLst>
      <p:ext uri="{BB962C8B-B14F-4D97-AF65-F5344CB8AC3E}">
        <p14:creationId xmlns:p14="http://schemas.microsoft.com/office/powerpoint/2010/main" val="1679072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350AD7-8BEE-FE69-81B8-33BF97945F66}"/>
              </a:ext>
            </a:extLst>
          </p:cNvPr>
          <p:cNvPicPr>
            <a:picLocks noChangeAspect="1"/>
          </p:cNvPicPr>
          <p:nvPr/>
        </p:nvPicPr>
        <p:blipFill>
          <a:blip r:embed="rId2"/>
          <a:stretch>
            <a:fillRect/>
          </a:stretch>
        </p:blipFill>
        <p:spPr>
          <a:xfrm>
            <a:off x="1509831" y="1144384"/>
            <a:ext cx="9804491" cy="5005274"/>
          </a:xfrm>
          <a:prstGeom prst="rect">
            <a:avLst/>
          </a:prstGeom>
          <a:effectLst>
            <a:glow rad="63500">
              <a:schemeClr val="bg1">
                <a:alpha val="40000"/>
              </a:schemeClr>
            </a:glow>
          </a:effectLst>
        </p:spPr>
      </p:pic>
      <p:sp>
        <p:nvSpPr>
          <p:cNvPr id="3" name="TextBox 2">
            <a:extLst>
              <a:ext uri="{FF2B5EF4-FFF2-40B4-BE49-F238E27FC236}">
                <a16:creationId xmlns:a16="http://schemas.microsoft.com/office/drawing/2014/main" id="{DA67CA25-828E-0957-9990-2AEB943F760A}"/>
              </a:ext>
            </a:extLst>
          </p:cNvPr>
          <p:cNvSpPr txBox="1"/>
          <p:nvPr/>
        </p:nvSpPr>
        <p:spPr>
          <a:xfrm>
            <a:off x="4939146" y="385176"/>
            <a:ext cx="1794164" cy="646331"/>
          </a:xfrm>
          <a:prstGeom prst="rect">
            <a:avLst/>
          </a:prstGeom>
          <a:noFill/>
        </p:spPr>
        <p:txBody>
          <a:bodyPr wrap="square">
            <a:spAutoFit/>
          </a:bodyPr>
          <a:lstStyle/>
          <a:p>
            <a:r>
              <a:rPr lang="en-US" sz="3600" b="1" u="sng" dirty="0"/>
              <a:t>Diagram</a:t>
            </a:r>
          </a:p>
        </p:txBody>
      </p:sp>
    </p:spTree>
    <p:extLst>
      <p:ext uri="{BB962C8B-B14F-4D97-AF65-F5344CB8AC3E}">
        <p14:creationId xmlns:p14="http://schemas.microsoft.com/office/powerpoint/2010/main" val="478713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367EB-74C8-69AC-5B09-0FBA0726A4A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55435D0-C869-90E9-416C-265A5FFBF9F2}"/>
              </a:ext>
            </a:extLst>
          </p:cNvPr>
          <p:cNvPicPr>
            <a:picLocks noChangeAspect="1"/>
          </p:cNvPicPr>
          <p:nvPr/>
        </p:nvPicPr>
        <p:blipFill>
          <a:blip r:embed="rId2"/>
          <a:stretch>
            <a:fillRect/>
          </a:stretch>
        </p:blipFill>
        <p:spPr>
          <a:xfrm>
            <a:off x="6839117" y="210512"/>
            <a:ext cx="4068686" cy="6051743"/>
          </a:xfrm>
          <a:prstGeom prst="rect">
            <a:avLst/>
          </a:prstGeom>
        </p:spPr>
      </p:pic>
      <p:sp>
        <p:nvSpPr>
          <p:cNvPr id="5" name="TextBox 4">
            <a:extLst>
              <a:ext uri="{FF2B5EF4-FFF2-40B4-BE49-F238E27FC236}">
                <a16:creationId xmlns:a16="http://schemas.microsoft.com/office/drawing/2014/main" id="{4759306A-423B-6B75-117B-B5EA809F6B0F}"/>
              </a:ext>
            </a:extLst>
          </p:cNvPr>
          <p:cNvSpPr txBox="1"/>
          <p:nvPr/>
        </p:nvSpPr>
        <p:spPr>
          <a:xfrm>
            <a:off x="353291" y="1166842"/>
            <a:ext cx="6130636" cy="4524315"/>
          </a:xfrm>
          <a:prstGeom prst="rect">
            <a:avLst/>
          </a:prstGeom>
          <a:noFill/>
        </p:spPr>
        <p:txBody>
          <a:bodyPr wrap="square">
            <a:spAutoFit/>
          </a:bodyPr>
          <a:lstStyle/>
          <a:p>
            <a:pPr>
              <a:buNone/>
            </a:pPr>
            <a:r>
              <a:rPr lang="en-US" sz="2400" b="1" u="sng" dirty="0"/>
              <a:t>Data Flow Summary:</a:t>
            </a:r>
            <a:endParaRPr lang="en-US" sz="2400" u="sng" dirty="0"/>
          </a:p>
          <a:p>
            <a:pPr>
              <a:buFont typeface="+mj-lt"/>
              <a:buAutoNum type="arabicPeriod"/>
            </a:pPr>
            <a:r>
              <a:rPr lang="en-US" sz="2400" dirty="0"/>
              <a:t>The frontend sends the uploaded PDF to the backend.</a:t>
            </a:r>
          </a:p>
          <a:p>
            <a:pPr>
              <a:buFont typeface="+mj-lt"/>
              <a:buAutoNum type="arabicPeriod"/>
            </a:pPr>
            <a:r>
              <a:rPr lang="en-US" sz="2400" dirty="0"/>
              <a:t>The backend sends the PDF to the text processing module.</a:t>
            </a:r>
          </a:p>
          <a:p>
            <a:pPr>
              <a:buFont typeface="+mj-lt"/>
              <a:buAutoNum type="arabicPeriod"/>
            </a:pPr>
            <a:r>
              <a:rPr lang="en-US" sz="2400" dirty="0"/>
              <a:t>Extracted text is sent to both the AI model and the database.</a:t>
            </a:r>
          </a:p>
          <a:p>
            <a:pPr>
              <a:buFont typeface="+mj-lt"/>
              <a:buAutoNum type="arabicPeriod"/>
            </a:pPr>
            <a:r>
              <a:rPr lang="en-US" sz="2400" dirty="0"/>
              <a:t>The AI model uses the text to answer queries.</a:t>
            </a:r>
          </a:p>
          <a:p>
            <a:pPr>
              <a:buFont typeface="+mj-lt"/>
              <a:buAutoNum type="arabicPeriod"/>
            </a:pPr>
            <a:r>
              <a:rPr lang="en-US" sz="2400" dirty="0"/>
              <a:t>The backend retrieves necessary data from the database and handles user authentication.</a:t>
            </a:r>
          </a:p>
          <a:p>
            <a:pPr>
              <a:buFont typeface="+mj-lt"/>
              <a:buAutoNum type="arabicPeriod"/>
            </a:pPr>
            <a:r>
              <a:rPr lang="en-US" sz="2400" dirty="0"/>
              <a:t>Deployment ensures the entire system runs reliably.</a:t>
            </a:r>
          </a:p>
        </p:txBody>
      </p:sp>
      <p:sp>
        <p:nvSpPr>
          <p:cNvPr id="3" name="TextBox 2">
            <a:extLst>
              <a:ext uri="{FF2B5EF4-FFF2-40B4-BE49-F238E27FC236}">
                <a16:creationId xmlns:a16="http://schemas.microsoft.com/office/drawing/2014/main" id="{0A6315D6-D9BF-8BCE-3476-972CA0D6D180}"/>
              </a:ext>
            </a:extLst>
          </p:cNvPr>
          <p:cNvSpPr txBox="1"/>
          <p:nvPr/>
        </p:nvSpPr>
        <p:spPr>
          <a:xfrm>
            <a:off x="6991517" y="395690"/>
            <a:ext cx="2576944" cy="400110"/>
          </a:xfrm>
          <a:prstGeom prst="rect">
            <a:avLst/>
          </a:prstGeom>
          <a:noFill/>
        </p:spPr>
        <p:txBody>
          <a:bodyPr wrap="square">
            <a:spAutoFit/>
          </a:bodyPr>
          <a:lstStyle/>
          <a:p>
            <a:r>
              <a:rPr lang="en-US" sz="2000" b="1" u="sng" dirty="0"/>
              <a:t>Block Diagram</a:t>
            </a:r>
          </a:p>
        </p:txBody>
      </p:sp>
      <p:sp>
        <p:nvSpPr>
          <p:cNvPr id="8" name="TextBox 7">
            <a:extLst>
              <a:ext uri="{FF2B5EF4-FFF2-40B4-BE49-F238E27FC236}">
                <a16:creationId xmlns:a16="http://schemas.microsoft.com/office/drawing/2014/main" id="{83127737-4CB3-7964-9A04-DB630C732C73}"/>
              </a:ext>
            </a:extLst>
          </p:cNvPr>
          <p:cNvSpPr txBox="1"/>
          <p:nvPr/>
        </p:nvSpPr>
        <p:spPr>
          <a:xfrm>
            <a:off x="4890654" y="458779"/>
            <a:ext cx="2410691" cy="646331"/>
          </a:xfrm>
          <a:prstGeom prst="rect">
            <a:avLst/>
          </a:prstGeom>
          <a:noFill/>
        </p:spPr>
        <p:txBody>
          <a:bodyPr wrap="square">
            <a:spAutoFit/>
          </a:bodyPr>
          <a:lstStyle/>
          <a:p>
            <a:r>
              <a:rPr lang="en-US" sz="3600" b="1" u="sng" dirty="0"/>
              <a:t>Diagram</a:t>
            </a:r>
            <a:endParaRPr lang="en-US" sz="3600" dirty="0"/>
          </a:p>
        </p:txBody>
      </p:sp>
    </p:spTree>
    <p:extLst>
      <p:ext uri="{BB962C8B-B14F-4D97-AF65-F5344CB8AC3E}">
        <p14:creationId xmlns:p14="http://schemas.microsoft.com/office/powerpoint/2010/main" val="35646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F6DA32-396B-2B9B-9ED6-132523E70D04}"/>
              </a:ext>
            </a:extLst>
          </p:cNvPr>
          <p:cNvSpPr txBox="1"/>
          <p:nvPr/>
        </p:nvSpPr>
        <p:spPr>
          <a:xfrm>
            <a:off x="3564081" y="362636"/>
            <a:ext cx="5063837" cy="1200329"/>
          </a:xfrm>
          <a:prstGeom prst="rect">
            <a:avLst/>
          </a:prstGeom>
          <a:noFill/>
        </p:spPr>
        <p:txBody>
          <a:bodyPr wrap="square">
            <a:spAutoFit/>
          </a:bodyPr>
          <a:lstStyle/>
          <a:p>
            <a:r>
              <a:rPr lang="en-US" sz="3600" b="1" u="sng" dirty="0">
                <a:latin typeface="-webkit-standard"/>
              </a:rPr>
              <a:t>Implementation Details:</a:t>
            </a:r>
            <a:br>
              <a:rPr lang="en-US" sz="3600" b="1" u="sng" dirty="0">
                <a:latin typeface="-webkit-standard"/>
              </a:rPr>
            </a:br>
            <a:endParaRPr lang="en-US" sz="3600" dirty="0"/>
          </a:p>
        </p:txBody>
      </p:sp>
      <p:sp>
        <p:nvSpPr>
          <p:cNvPr id="7" name="TextBox 6">
            <a:extLst>
              <a:ext uri="{FF2B5EF4-FFF2-40B4-BE49-F238E27FC236}">
                <a16:creationId xmlns:a16="http://schemas.microsoft.com/office/drawing/2014/main" id="{C4864764-7135-D2E5-22EB-29B65F524B5A}"/>
              </a:ext>
            </a:extLst>
          </p:cNvPr>
          <p:cNvSpPr txBox="1"/>
          <p:nvPr/>
        </p:nvSpPr>
        <p:spPr>
          <a:xfrm>
            <a:off x="318653" y="1064202"/>
            <a:ext cx="11554691" cy="5078313"/>
          </a:xfrm>
          <a:prstGeom prst="rect">
            <a:avLst/>
          </a:prstGeom>
          <a:noFill/>
        </p:spPr>
        <p:txBody>
          <a:bodyPr wrap="square">
            <a:spAutoFit/>
          </a:bodyPr>
          <a:lstStyle/>
          <a:p>
            <a:pPr>
              <a:buNone/>
            </a:pPr>
            <a:r>
              <a:rPr lang="en-US" sz="2000" b="1" u="sng" dirty="0"/>
              <a:t>Model Used: </a:t>
            </a:r>
            <a:r>
              <a:rPr lang="en-US" sz="2000" b="1" u="sng" dirty="0" err="1"/>
              <a:t>LLaMA</a:t>
            </a:r>
            <a:r>
              <a:rPr lang="en-US" sz="2000" b="1" u="sng" dirty="0"/>
              <a:t>:</a:t>
            </a:r>
            <a:br>
              <a:rPr lang="en-US" sz="2000" dirty="0"/>
            </a:br>
            <a:r>
              <a:rPr lang="en-US" sz="2000" dirty="0"/>
              <a:t>The intelligence behind our “Chat with PDF” system is powered by a </a:t>
            </a:r>
            <a:r>
              <a:rPr lang="en-US" sz="2000" b="1" dirty="0"/>
              <a:t>fine-tuned LLaMA‑7B</a:t>
            </a:r>
            <a:r>
              <a:rPr lang="en-US" sz="2000" dirty="0"/>
              <a:t> language model, optimized specifically for interacting with complex documents. Unlike generic LLMs, this model is trained to understand the structure, semantics, and context of PDFs, making it highly efficient for real-time query-based interaction with academic and technical documents.</a:t>
            </a:r>
          </a:p>
          <a:p>
            <a:pPr>
              <a:buNone/>
            </a:pPr>
            <a:r>
              <a:rPr lang="en-US" sz="2000" b="1" u="sng" dirty="0"/>
              <a:t>Model Overview &amp; Dataset:</a:t>
            </a:r>
            <a:endParaRPr lang="en-US" sz="2000" u="sng" dirty="0"/>
          </a:p>
          <a:p>
            <a:pPr marL="285750" indent="-285750">
              <a:buFont typeface="Arial" panose="020B0604020202020204" pitchFamily="34" charset="0"/>
              <a:buChar char="•"/>
            </a:pPr>
            <a:r>
              <a:rPr lang="en-US" sz="2000" dirty="0"/>
              <a:t>Pre-trained LLaMA‑7B model.</a:t>
            </a:r>
          </a:p>
          <a:p>
            <a:pPr marL="285750" indent="-285750">
              <a:buFont typeface="Arial" panose="020B0604020202020204" pitchFamily="34" charset="0"/>
              <a:buChar char="•"/>
            </a:pPr>
            <a:r>
              <a:rPr lang="en-US" sz="2000" dirty="0"/>
              <a:t>Fine-tuned on over </a:t>
            </a:r>
            <a:r>
              <a:rPr lang="en-US" sz="2000" b="1" dirty="0"/>
              <a:t>10 million pages</a:t>
            </a:r>
            <a:r>
              <a:rPr lang="en-US" sz="2000" dirty="0"/>
              <a:t> of technical and academic PDFs.</a:t>
            </a:r>
          </a:p>
          <a:p>
            <a:pPr marL="285750" indent="-285750">
              <a:buFont typeface="Arial" panose="020B0604020202020204" pitchFamily="34" charset="0"/>
              <a:buChar char="•"/>
            </a:pPr>
            <a:r>
              <a:rPr lang="en-US" sz="2000" dirty="0"/>
              <a:t>Training data includes </a:t>
            </a:r>
            <a:r>
              <a:rPr lang="en-US" sz="2000" b="1" dirty="0"/>
              <a:t>research papers, patents, legal rulings</a:t>
            </a:r>
            <a:r>
              <a:rPr lang="en-US" sz="2000" dirty="0"/>
              <a:t>, and public domain documents.</a:t>
            </a:r>
          </a:p>
          <a:p>
            <a:pPr>
              <a:buNone/>
            </a:pPr>
            <a:r>
              <a:rPr lang="en-US" sz="2000" b="1" u="sng" dirty="0"/>
              <a:t>Algorithms &amp; Techniques:</a:t>
            </a:r>
          </a:p>
          <a:p>
            <a:pPr marL="285750" indent="-285750">
              <a:buFont typeface="Arial" panose="020B0604020202020204" pitchFamily="34" charset="0"/>
              <a:buChar char="•"/>
            </a:pPr>
            <a:r>
              <a:rPr lang="en-US" sz="2000" b="1" dirty="0"/>
              <a:t>Instruction-tuning</a:t>
            </a:r>
            <a:r>
              <a:rPr lang="en-US" sz="2000" dirty="0"/>
              <a:t> for Q&amp;A-style interactions.</a:t>
            </a:r>
          </a:p>
          <a:p>
            <a:pPr marL="285750" indent="-285750">
              <a:buFont typeface="Arial" panose="020B0604020202020204" pitchFamily="34" charset="0"/>
              <a:buChar char="•"/>
            </a:pPr>
            <a:r>
              <a:rPr lang="en-US" sz="2000" b="1" dirty="0"/>
              <a:t>Retrieval-Augmented Generation (RAG)</a:t>
            </a:r>
            <a:r>
              <a:rPr lang="en-US" sz="2000" dirty="0"/>
              <a:t>: combines FAISS-based vector search with LLM reasoning.</a:t>
            </a:r>
          </a:p>
          <a:p>
            <a:pPr marL="285750" indent="-285750">
              <a:buFont typeface="Arial" panose="020B0604020202020204" pitchFamily="34" charset="0"/>
              <a:buChar char="•"/>
            </a:pPr>
            <a:r>
              <a:rPr lang="en-US" sz="2000" dirty="0"/>
              <a:t>Custom </a:t>
            </a:r>
            <a:r>
              <a:rPr lang="en-US" sz="2000" b="1" dirty="0"/>
              <a:t>prompt templates</a:t>
            </a:r>
            <a:r>
              <a:rPr lang="en-US" sz="2000" dirty="0"/>
              <a:t> that inject page/section metadata for better document understanding.</a:t>
            </a:r>
          </a:p>
          <a:p>
            <a:pPr>
              <a:buNone/>
            </a:pPr>
            <a:r>
              <a:rPr lang="en-US" sz="2000" b="1" u="sng" dirty="0"/>
              <a:t>Performance:</a:t>
            </a:r>
            <a:endParaRPr lang="en-US" sz="2000" u="sng" dirty="0"/>
          </a:p>
          <a:p>
            <a:pPr marL="285750" indent="-285750">
              <a:buFont typeface="Arial" panose="020B0604020202020204" pitchFamily="34" charset="0"/>
              <a:buChar char="•"/>
            </a:pPr>
            <a:r>
              <a:rPr lang="en-US" sz="2000" dirty="0"/>
              <a:t>Achieves </a:t>
            </a:r>
            <a:r>
              <a:rPr lang="en-US" sz="2000" b="1" dirty="0"/>
              <a:t>90% accuracy</a:t>
            </a:r>
            <a:r>
              <a:rPr lang="en-US" sz="2000" dirty="0"/>
              <a:t> on PDF QA benchmarks.</a:t>
            </a:r>
          </a:p>
          <a:p>
            <a:pPr marL="285750" indent="-285750">
              <a:buFont typeface="Arial" panose="020B0604020202020204" pitchFamily="34" charset="0"/>
              <a:buChar char="•"/>
            </a:pPr>
            <a:r>
              <a:rPr lang="en-US" sz="2000" dirty="0"/>
              <a:t>Delivers responses with an average </a:t>
            </a:r>
            <a:r>
              <a:rPr lang="en-US" sz="2000" b="1" dirty="0"/>
              <a:t>1.8-second latency</a:t>
            </a:r>
            <a:r>
              <a:rPr lang="en-US" sz="2000" dirty="0"/>
              <a:t>, supporting real-time use.</a:t>
            </a:r>
          </a:p>
        </p:txBody>
      </p:sp>
    </p:spTree>
    <p:extLst>
      <p:ext uri="{BB962C8B-B14F-4D97-AF65-F5344CB8AC3E}">
        <p14:creationId xmlns:p14="http://schemas.microsoft.com/office/powerpoint/2010/main" val="166361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74FF7-1717-103C-3A68-9BC85275BA8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AD5D3EB-25BA-B51C-DAFD-E56514EE093C}"/>
              </a:ext>
            </a:extLst>
          </p:cNvPr>
          <p:cNvSpPr txBox="1"/>
          <p:nvPr/>
        </p:nvSpPr>
        <p:spPr>
          <a:xfrm>
            <a:off x="208358" y="1121111"/>
            <a:ext cx="11831242" cy="5388526"/>
          </a:xfrm>
          <a:prstGeom prst="rect">
            <a:avLst/>
          </a:prstGeom>
          <a:noFill/>
        </p:spPr>
        <p:txBody>
          <a:bodyPr wrap="square">
            <a:spAutoFit/>
          </a:bodyPr>
          <a:lstStyle/>
          <a:p>
            <a:pPr>
              <a:buNone/>
            </a:pPr>
            <a:r>
              <a:rPr lang="en-US" sz="1750" dirty="0"/>
              <a:t>The architecture of our </a:t>
            </a:r>
            <a:r>
              <a:rPr lang="en-US" sz="1750" b="1" dirty="0"/>
              <a:t>"Chat with PDF"</a:t>
            </a:r>
            <a:r>
              <a:rPr lang="en-US" sz="1750" dirty="0"/>
              <a:t> system is carefully designed to deliver a seamless user experience, robust backend performance, and fast, intelligent responses. It enables real-time, natural language interaction with complex PDF documents, making it versatile across academic, legal, medical, and business domains. The system is organized into three main layers: </a:t>
            </a:r>
            <a:r>
              <a:rPr lang="en-US" sz="1750" b="1" dirty="0"/>
              <a:t>Backend Services</a:t>
            </a:r>
            <a:r>
              <a:rPr lang="en-US" sz="1750" dirty="0"/>
              <a:t>, a </a:t>
            </a:r>
            <a:r>
              <a:rPr lang="en-US" sz="1750" b="1" dirty="0"/>
              <a:t>Responsive Frontend Interface</a:t>
            </a:r>
            <a:r>
              <a:rPr lang="en-US" sz="1750" dirty="0"/>
              <a:t>, and an </a:t>
            </a:r>
            <a:r>
              <a:rPr lang="en-US" sz="1750" b="1" dirty="0"/>
              <a:t>AI-Powered Document Processing Pipeline</a:t>
            </a:r>
            <a:r>
              <a:rPr lang="en-US" sz="1750" dirty="0"/>
              <a:t>.</a:t>
            </a:r>
          </a:p>
          <a:p>
            <a:pPr>
              <a:buNone/>
            </a:pPr>
            <a:r>
              <a:rPr lang="en-US" sz="1750" b="1" u="sng" dirty="0"/>
              <a:t>Backend</a:t>
            </a:r>
            <a:endParaRPr lang="en-US" sz="1750" u="sng" dirty="0"/>
          </a:p>
          <a:p>
            <a:pPr marL="285750" indent="-285750">
              <a:buFont typeface="Arial" panose="020B0604020202020204" pitchFamily="34" charset="0"/>
              <a:buChar char="•"/>
            </a:pPr>
            <a:r>
              <a:rPr lang="en-US" sz="1750" dirty="0"/>
              <a:t>Built using </a:t>
            </a:r>
            <a:r>
              <a:rPr lang="en-US" sz="1750" b="1" dirty="0"/>
              <a:t>Flask microservices</a:t>
            </a:r>
            <a:r>
              <a:rPr lang="en-US" sz="1750" dirty="0"/>
              <a:t> for modular handling of user authentication, file ingestion, and orchestration of the LLM response generation.</a:t>
            </a:r>
          </a:p>
          <a:p>
            <a:pPr marL="285750" indent="-285750">
              <a:buFont typeface="Arial" panose="020B0604020202020204" pitchFamily="34" charset="0"/>
              <a:buChar char="•"/>
            </a:pPr>
            <a:r>
              <a:rPr lang="en-US" sz="1750" dirty="0"/>
              <a:t>A </a:t>
            </a:r>
            <a:r>
              <a:rPr lang="en-US" sz="1750" b="1" dirty="0"/>
              <a:t>PostgreSQL database</a:t>
            </a:r>
            <a:r>
              <a:rPr lang="en-US" sz="1750" dirty="0"/>
              <a:t> efficiently manages user data, PDF file metadata, and embedding storage.</a:t>
            </a:r>
          </a:p>
          <a:p>
            <a:pPr marL="285750" indent="-285750">
              <a:buFont typeface="Arial" panose="020B0604020202020204" pitchFamily="34" charset="0"/>
              <a:buChar char="•"/>
            </a:pPr>
            <a:r>
              <a:rPr lang="en-US" sz="1750" b="1" dirty="0"/>
              <a:t>Xen Orchestra</a:t>
            </a:r>
            <a:r>
              <a:rPr lang="en-US" sz="1750" dirty="0"/>
              <a:t> is used to dynamically provision isolated Virtual Machines that run the </a:t>
            </a:r>
            <a:r>
              <a:rPr lang="en-US" sz="1750" b="1" dirty="0" err="1"/>
              <a:t>LLaMA</a:t>
            </a:r>
            <a:r>
              <a:rPr lang="en-US" sz="1750" b="1" dirty="0"/>
              <a:t> inference</a:t>
            </a:r>
            <a:r>
              <a:rPr lang="en-US" sz="1750" dirty="0"/>
              <a:t>, ensuring scalable and secure processing environments.</a:t>
            </a:r>
          </a:p>
          <a:p>
            <a:pPr>
              <a:buNone/>
            </a:pPr>
            <a:r>
              <a:rPr lang="en-US" sz="1750" b="1" u="sng" dirty="0"/>
              <a:t>Frontend</a:t>
            </a:r>
            <a:endParaRPr lang="en-US" sz="1750" u="sng" dirty="0"/>
          </a:p>
          <a:p>
            <a:pPr marL="285750" indent="-285750">
              <a:buFont typeface="Arial" panose="020B0604020202020204" pitchFamily="34" charset="0"/>
              <a:buChar char="•"/>
            </a:pPr>
            <a:r>
              <a:rPr lang="en-US" sz="1750" dirty="0"/>
              <a:t>Developed using </a:t>
            </a:r>
            <a:r>
              <a:rPr lang="en-US" sz="1750" b="1" dirty="0"/>
              <a:t>vanilla HTML, CSS, and JavaScript</a:t>
            </a:r>
            <a:r>
              <a:rPr lang="en-US" sz="1750" dirty="0"/>
              <a:t> to ensure a lightweight and responsive user experience.</a:t>
            </a:r>
          </a:p>
          <a:p>
            <a:pPr marL="285750" indent="-285750">
              <a:buFont typeface="Arial" panose="020B0604020202020204" pitchFamily="34" charset="0"/>
              <a:buChar char="•"/>
            </a:pPr>
            <a:r>
              <a:rPr lang="en-US" sz="1750" dirty="0"/>
              <a:t>Features a real-time </a:t>
            </a:r>
            <a:r>
              <a:rPr lang="en-US" sz="1750" b="1" dirty="0"/>
              <a:t>chat widget</a:t>
            </a:r>
            <a:r>
              <a:rPr lang="en-US" sz="1750" dirty="0"/>
              <a:t> for conversational interaction, along with intuitive </a:t>
            </a:r>
            <a:r>
              <a:rPr lang="en-US" sz="1750" b="1" dirty="0"/>
              <a:t>drag-and-drop support</a:t>
            </a:r>
            <a:r>
              <a:rPr lang="en-US" sz="1750" dirty="0"/>
              <a:t> for uploading up to four PDF files.</a:t>
            </a:r>
          </a:p>
          <a:p>
            <a:pPr>
              <a:buNone/>
            </a:pPr>
            <a:r>
              <a:rPr lang="en-US" sz="1750" b="1" u="sng" dirty="0"/>
              <a:t>PDF Processing</a:t>
            </a:r>
            <a:endParaRPr lang="en-US" sz="1750" u="sng" dirty="0"/>
          </a:p>
          <a:p>
            <a:pPr marL="285750" indent="-285750">
              <a:buFont typeface="Arial" panose="020B0604020202020204" pitchFamily="34" charset="0"/>
              <a:buChar char="•"/>
            </a:pPr>
            <a:r>
              <a:rPr lang="en-US" sz="1750" dirty="0"/>
              <a:t>Employs </a:t>
            </a:r>
            <a:r>
              <a:rPr lang="en-US" sz="1750" b="1" dirty="0" err="1"/>
              <a:t>PDFPlumber</a:t>
            </a:r>
            <a:r>
              <a:rPr lang="en-US" sz="1750" dirty="0"/>
              <a:t> for accurate extraction of structured text, tables, and formatting from native PDFs.</a:t>
            </a:r>
          </a:p>
          <a:p>
            <a:pPr marL="285750" indent="-285750">
              <a:buFont typeface="Arial" panose="020B0604020202020204" pitchFamily="34" charset="0"/>
              <a:buChar char="•"/>
            </a:pPr>
            <a:r>
              <a:rPr lang="en-US" sz="1750" dirty="0"/>
              <a:t>Integrates </a:t>
            </a:r>
            <a:r>
              <a:rPr lang="en-US" sz="1750" b="1" dirty="0"/>
              <a:t>Tesseract OCR</a:t>
            </a:r>
            <a:r>
              <a:rPr lang="en-US" sz="1750" dirty="0"/>
              <a:t> as a fallback to handle scanned or image-based PDF pages, maintaining high coverage across document types.</a:t>
            </a:r>
          </a:p>
          <a:p>
            <a:pPr algn="l">
              <a:lnSpc>
                <a:spcPct val="120000"/>
              </a:lnSpc>
            </a:pPr>
            <a:endParaRPr lang="en-US" sz="1750" b="1" u="sng" dirty="0">
              <a:latin typeface="-webkit-standard"/>
            </a:endParaRPr>
          </a:p>
        </p:txBody>
      </p:sp>
      <p:sp>
        <p:nvSpPr>
          <p:cNvPr id="4" name="TextBox 3">
            <a:extLst>
              <a:ext uri="{FF2B5EF4-FFF2-40B4-BE49-F238E27FC236}">
                <a16:creationId xmlns:a16="http://schemas.microsoft.com/office/drawing/2014/main" id="{BA0BC0B4-D5BB-2EB7-AC25-1A6FBDDE5C9D}"/>
              </a:ext>
            </a:extLst>
          </p:cNvPr>
          <p:cNvSpPr txBox="1"/>
          <p:nvPr/>
        </p:nvSpPr>
        <p:spPr>
          <a:xfrm>
            <a:off x="3962400" y="363944"/>
            <a:ext cx="4973782" cy="1200329"/>
          </a:xfrm>
          <a:prstGeom prst="rect">
            <a:avLst/>
          </a:prstGeom>
          <a:noFill/>
        </p:spPr>
        <p:txBody>
          <a:bodyPr wrap="square">
            <a:spAutoFit/>
          </a:bodyPr>
          <a:lstStyle/>
          <a:p>
            <a:r>
              <a:rPr lang="en-US" sz="3600" b="1" u="sng" dirty="0">
                <a:latin typeface="-webkit-standard"/>
              </a:rPr>
              <a:t>Implementation Details:</a:t>
            </a:r>
            <a:br>
              <a:rPr lang="en-US" sz="3600" b="1" u="sng" dirty="0">
                <a:latin typeface="-webkit-standard"/>
              </a:rPr>
            </a:br>
            <a:endParaRPr lang="en-US" sz="3600" dirty="0"/>
          </a:p>
        </p:txBody>
      </p:sp>
    </p:spTree>
    <p:extLst>
      <p:ext uri="{BB962C8B-B14F-4D97-AF65-F5344CB8AC3E}">
        <p14:creationId xmlns:p14="http://schemas.microsoft.com/office/powerpoint/2010/main" val="975573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8B2F6-62FA-4E24-2E19-FACA19553B6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07F834A-9469-8C3E-E856-7DCC337E9225}"/>
              </a:ext>
            </a:extLst>
          </p:cNvPr>
          <p:cNvSpPr txBox="1"/>
          <p:nvPr/>
        </p:nvSpPr>
        <p:spPr>
          <a:xfrm>
            <a:off x="332509" y="1142746"/>
            <a:ext cx="5167745" cy="3416320"/>
          </a:xfrm>
          <a:prstGeom prst="rect">
            <a:avLst/>
          </a:prstGeom>
          <a:noFill/>
        </p:spPr>
        <p:txBody>
          <a:bodyPr wrap="square">
            <a:spAutoFit/>
          </a:bodyPr>
          <a:lstStyle/>
          <a:p>
            <a:pPr>
              <a:buNone/>
            </a:pPr>
            <a:r>
              <a:rPr lang="en-US" b="1" u="sng" dirty="0"/>
              <a:t>LLM Pipeline</a:t>
            </a:r>
            <a:endParaRPr lang="en-US" u="sng" dirty="0"/>
          </a:p>
          <a:p>
            <a:pPr marL="285750" indent="-285750">
              <a:buFont typeface="Arial" panose="020B0604020202020204" pitchFamily="34" charset="0"/>
              <a:buChar char="•"/>
            </a:pPr>
            <a:r>
              <a:rPr lang="en-US" dirty="0"/>
              <a:t>Utilizes a </a:t>
            </a:r>
            <a:r>
              <a:rPr lang="en-US" b="1" dirty="0"/>
              <a:t>fine-tuned LLaMA-7B model</a:t>
            </a:r>
            <a:r>
              <a:rPr lang="en-US" dirty="0"/>
              <a:t> specialized in understanding technical documents.</a:t>
            </a:r>
          </a:p>
          <a:p>
            <a:pPr marL="285750" indent="-285750">
              <a:buFont typeface="Arial" panose="020B0604020202020204" pitchFamily="34" charset="0"/>
              <a:buChar char="•"/>
            </a:pPr>
            <a:r>
              <a:rPr lang="en-US" dirty="0"/>
              <a:t>Incorporates </a:t>
            </a:r>
            <a:r>
              <a:rPr lang="en-US" b="1" dirty="0"/>
              <a:t>FAISS</a:t>
            </a:r>
            <a:r>
              <a:rPr lang="en-US" dirty="0"/>
              <a:t> (Facebook AI Similarity Search) for fast retrieval of relevant context via stored embeddings, enabling accurate and context-aware responses.</a:t>
            </a:r>
          </a:p>
          <a:p>
            <a:pPr marL="285750" indent="-285750">
              <a:buFont typeface="Arial" panose="020B0604020202020204" pitchFamily="34" charset="0"/>
              <a:buChar char="•"/>
            </a:pPr>
            <a:r>
              <a:rPr lang="en-US" dirty="0"/>
              <a:t>This layered architecture ensures the platform is modular, scalable, and capable of delivering quick, contextually accurate results to users interacting with diverse and complex PDF documents.</a:t>
            </a:r>
            <a:br>
              <a:rPr lang="en-US" dirty="0"/>
            </a:br>
            <a:endParaRPr lang="en-US" dirty="0"/>
          </a:p>
        </p:txBody>
      </p:sp>
      <p:pic>
        <p:nvPicPr>
          <p:cNvPr id="5" name="Picture 4">
            <a:extLst>
              <a:ext uri="{FF2B5EF4-FFF2-40B4-BE49-F238E27FC236}">
                <a16:creationId xmlns:a16="http://schemas.microsoft.com/office/drawing/2014/main" id="{0B48485F-B5CB-EF8F-1FEC-BAF6E68CD7E2}"/>
              </a:ext>
            </a:extLst>
          </p:cNvPr>
          <p:cNvPicPr>
            <a:picLocks noChangeAspect="1"/>
          </p:cNvPicPr>
          <p:nvPr/>
        </p:nvPicPr>
        <p:blipFill>
          <a:blip r:embed="rId2"/>
          <a:srcRect t="8254" b="16032"/>
          <a:stretch/>
        </p:blipFill>
        <p:spPr>
          <a:xfrm>
            <a:off x="6691747" y="122711"/>
            <a:ext cx="4124103" cy="6112073"/>
          </a:xfrm>
          <a:prstGeom prst="rect">
            <a:avLst/>
          </a:prstGeom>
        </p:spPr>
      </p:pic>
    </p:spTree>
    <p:extLst>
      <p:ext uri="{BB962C8B-B14F-4D97-AF65-F5344CB8AC3E}">
        <p14:creationId xmlns:p14="http://schemas.microsoft.com/office/powerpoint/2010/main" val="2100116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057BB-2442-8F36-7D6C-A6D62E88B1A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1E72C6C-162A-F369-1998-BD2C525F20BA}"/>
              </a:ext>
            </a:extLst>
          </p:cNvPr>
          <p:cNvSpPr txBox="1"/>
          <p:nvPr/>
        </p:nvSpPr>
        <p:spPr>
          <a:xfrm>
            <a:off x="3564081" y="362636"/>
            <a:ext cx="5063837" cy="1200329"/>
          </a:xfrm>
          <a:prstGeom prst="rect">
            <a:avLst/>
          </a:prstGeom>
          <a:noFill/>
        </p:spPr>
        <p:txBody>
          <a:bodyPr wrap="square">
            <a:spAutoFit/>
          </a:bodyPr>
          <a:lstStyle/>
          <a:p>
            <a:r>
              <a:rPr lang="en-US" sz="3600" b="1" u="sng" dirty="0">
                <a:latin typeface="-webkit-standard"/>
              </a:rPr>
              <a:t>Implementation Details:</a:t>
            </a:r>
            <a:br>
              <a:rPr lang="en-US" sz="3600" b="1" u="sng" dirty="0">
                <a:latin typeface="-webkit-standard"/>
              </a:rPr>
            </a:br>
            <a:endParaRPr lang="en-US" sz="3600" dirty="0"/>
          </a:p>
        </p:txBody>
      </p:sp>
      <p:pic>
        <p:nvPicPr>
          <p:cNvPr id="3" name="Picture 2">
            <a:extLst>
              <a:ext uri="{FF2B5EF4-FFF2-40B4-BE49-F238E27FC236}">
                <a16:creationId xmlns:a16="http://schemas.microsoft.com/office/drawing/2014/main" id="{3A645D62-F84C-05F2-4BBB-63F490C6C42C}"/>
              </a:ext>
            </a:extLst>
          </p:cNvPr>
          <p:cNvPicPr>
            <a:picLocks noChangeAspect="1"/>
          </p:cNvPicPr>
          <p:nvPr/>
        </p:nvPicPr>
        <p:blipFill>
          <a:blip r:embed="rId2"/>
          <a:stretch>
            <a:fillRect/>
          </a:stretch>
        </p:blipFill>
        <p:spPr>
          <a:xfrm>
            <a:off x="901338" y="1200226"/>
            <a:ext cx="10225698" cy="4065836"/>
          </a:xfrm>
          <a:prstGeom prst="rect">
            <a:avLst/>
          </a:prstGeom>
        </p:spPr>
        <p:style>
          <a:lnRef idx="2">
            <a:schemeClr val="dk1">
              <a:shade val="15000"/>
            </a:schemeClr>
          </a:lnRef>
          <a:fillRef idx="1">
            <a:schemeClr val="dk1"/>
          </a:fillRef>
          <a:effectRef idx="0">
            <a:schemeClr val="dk1"/>
          </a:effectRef>
          <a:fontRef idx="minor">
            <a:schemeClr val="lt1"/>
          </a:fontRef>
        </p:style>
      </p:pic>
    </p:spTree>
    <p:extLst>
      <p:ext uri="{BB962C8B-B14F-4D97-AF65-F5344CB8AC3E}">
        <p14:creationId xmlns:p14="http://schemas.microsoft.com/office/powerpoint/2010/main" val="1350530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A18312-52D5-00B8-BA41-B9D592DD0203}"/>
              </a:ext>
            </a:extLst>
          </p:cNvPr>
          <p:cNvPicPr>
            <a:picLocks noChangeAspect="1"/>
          </p:cNvPicPr>
          <p:nvPr/>
        </p:nvPicPr>
        <p:blipFill>
          <a:blip r:embed="rId2"/>
          <a:stretch>
            <a:fillRect/>
          </a:stretch>
        </p:blipFill>
        <p:spPr>
          <a:xfrm>
            <a:off x="199667" y="1193800"/>
            <a:ext cx="3924300" cy="4470400"/>
          </a:xfrm>
          <a:prstGeom prst="rect">
            <a:avLst/>
          </a:prstGeom>
        </p:spPr>
      </p:pic>
      <p:pic>
        <p:nvPicPr>
          <p:cNvPr id="5" name="Picture 4">
            <a:extLst>
              <a:ext uri="{FF2B5EF4-FFF2-40B4-BE49-F238E27FC236}">
                <a16:creationId xmlns:a16="http://schemas.microsoft.com/office/drawing/2014/main" id="{19D2B871-663C-DEFB-FEC9-E77EFB7150A9}"/>
              </a:ext>
            </a:extLst>
          </p:cNvPr>
          <p:cNvPicPr>
            <a:picLocks noChangeAspect="1"/>
          </p:cNvPicPr>
          <p:nvPr/>
        </p:nvPicPr>
        <p:blipFill>
          <a:blip r:embed="rId3"/>
          <a:stretch>
            <a:fillRect/>
          </a:stretch>
        </p:blipFill>
        <p:spPr>
          <a:xfrm>
            <a:off x="4220377" y="1193800"/>
            <a:ext cx="7771955" cy="4964629"/>
          </a:xfrm>
          <a:prstGeom prst="rect">
            <a:avLst/>
          </a:prstGeom>
        </p:spPr>
        <p:style>
          <a:lnRef idx="2">
            <a:schemeClr val="dk1">
              <a:shade val="15000"/>
            </a:schemeClr>
          </a:lnRef>
          <a:fillRef idx="1">
            <a:schemeClr val="dk1"/>
          </a:fillRef>
          <a:effectRef idx="0">
            <a:schemeClr val="dk1"/>
          </a:effectRef>
          <a:fontRef idx="minor">
            <a:schemeClr val="lt1"/>
          </a:fontRef>
        </p:style>
      </p:pic>
      <p:sp>
        <p:nvSpPr>
          <p:cNvPr id="7" name="TextBox 6">
            <a:extLst>
              <a:ext uri="{FF2B5EF4-FFF2-40B4-BE49-F238E27FC236}">
                <a16:creationId xmlns:a16="http://schemas.microsoft.com/office/drawing/2014/main" id="{DB45EA77-77DE-D24F-2398-7EBC0607C1A6}"/>
              </a:ext>
            </a:extLst>
          </p:cNvPr>
          <p:cNvSpPr txBox="1"/>
          <p:nvPr/>
        </p:nvSpPr>
        <p:spPr>
          <a:xfrm>
            <a:off x="4778566" y="514905"/>
            <a:ext cx="1710369" cy="646331"/>
          </a:xfrm>
          <a:prstGeom prst="rect">
            <a:avLst/>
          </a:prstGeom>
          <a:noFill/>
        </p:spPr>
        <p:txBody>
          <a:bodyPr wrap="square">
            <a:spAutoFit/>
          </a:bodyPr>
          <a:lstStyle/>
          <a:p>
            <a:r>
              <a:rPr lang="en-US" sz="3600" b="1" u="sng" dirty="0">
                <a:latin typeface="-webkit-standard"/>
              </a:rPr>
              <a:t>OAuth </a:t>
            </a:r>
            <a:endParaRPr lang="en-US" sz="3600" dirty="0"/>
          </a:p>
        </p:txBody>
      </p:sp>
    </p:spTree>
    <p:extLst>
      <p:ext uri="{BB962C8B-B14F-4D97-AF65-F5344CB8AC3E}">
        <p14:creationId xmlns:p14="http://schemas.microsoft.com/office/powerpoint/2010/main" val="2587750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D846E0-01F0-BCB8-6223-725840EB38F3}"/>
              </a:ext>
            </a:extLst>
          </p:cNvPr>
          <p:cNvPicPr>
            <a:picLocks noChangeAspect="1"/>
          </p:cNvPicPr>
          <p:nvPr/>
        </p:nvPicPr>
        <p:blipFill>
          <a:blip r:embed="rId2"/>
          <a:stretch>
            <a:fillRect/>
          </a:stretch>
        </p:blipFill>
        <p:spPr>
          <a:xfrm>
            <a:off x="513563" y="1503344"/>
            <a:ext cx="11164874" cy="3322504"/>
          </a:xfrm>
          <a:prstGeom prst="rect">
            <a:avLst/>
          </a:prstGeom>
        </p:spPr>
        <p:style>
          <a:lnRef idx="2">
            <a:schemeClr val="dk1">
              <a:shade val="15000"/>
            </a:schemeClr>
          </a:lnRef>
          <a:fillRef idx="1">
            <a:schemeClr val="dk1"/>
          </a:fillRef>
          <a:effectRef idx="0">
            <a:schemeClr val="dk1"/>
          </a:effectRef>
          <a:fontRef idx="minor">
            <a:schemeClr val="lt1"/>
          </a:fontRef>
        </p:style>
      </p:pic>
      <p:sp>
        <p:nvSpPr>
          <p:cNvPr id="8" name="TextBox 7">
            <a:extLst>
              <a:ext uri="{FF2B5EF4-FFF2-40B4-BE49-F238E27FC236}">
                <a16:creationId xmlns:a16="http://schemas.microsoft.com/office/drawing/2014/main" id="{D5684A57-E6AC-AD18-96D8-B7BA936F3D3B}"/>
              </a:ext>
            </a:extLst>
          </p:cNvPr>
          <p:cNvSpPr txBox="1"/>
          <p:nvPr/>
        </p:nvSpPr>
        <p:spPr>
          <a:xfrm>
            <a:off x="4448059" y="492871"/>
            <a:ext cx="2988326" cy="646331"/>
          </a:xfrm>
          <a:prstGeom prst="rect">
            <a:avLst/>
          </a:prstGeom>
          <a:noFill/>
        </p:spPr>
        <p:txBody>
          <a:bodyPr wrap="square">
            <a:spAutoFit/>
          </a:bodyPr>
          <a:lstStyle/>
          <a:p>
            <a:r>
              <a:rPr lang="en-US" sz="3600" b="1" u="sng" dirty="0">
                <a:latin typeface="-webkit-standard"/>
              </a:rPr>
              <a:t>OAuth Details</a:t>
            </a:r>
            <a:endParaRPr lang="en-US" sz="3600" dirty="0"/>
          </a:p>
        </p:txBody>
      </p:sp>
    </p:spTree>
    <p:extLst>
      <p:ext uri="{BB962C8B-B14F-4D97-AF65-F5344CB8AC3E}">
        <p14:creationId xmlns:p14="http://schemas.microsoft.com/office/powerpoint/2010/main" val="2053018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FDB5F0-0E87-0233-3856-9B4C45A185FD}"/>
              </a:ext>
            </a:extLst>
          </p:cNvPr>
          <p:cNvPicPr>
            <a:picLocks noChangeAspect="1"/>
          </p:cNvPicPr>
          <p:nvPr/>
        </p:nvPicPr>
        <p:blipFill>
          <a:blip r:embed="rId2"/>
          <a:srcRect l="1" r="-631"/>
          <a:stretch/>
        </p:blipFill>
        <p:spPr>
          <a:xfrm>
            <a:off x="940105" y="1177865"/>
            <a:ext cx="11090313" cy="5101560"/>
          </a:xfrm>
          <a:prstGeom prst="rect">
            <a:avLst/>
          </a:prstGeom>
        </p:spPr>
      </p:pic>
      <p:sp>
        <p:nvSpPr>
          <p:cNvPr id="6" name="TextBox 5">
            <a:extLst>
              <a:ext uri="{FF2B5EF4-FFF2-40B4-BE49-F238E27FC236}">
                <a16:creationId xmlns:a16="http://schemas.microsoft.com/office/drawing/2014/main" id="{8E67E18C-DBB7-FEF2-F97A-79225ECEFDE5}"/>
              </a:ext>
            </a:extLst>
          </p:cNvPr>
          <p:cNvSpPr txBox="1"/>
          <p:nvPr/>
        </p:nvSpPr>
        <p:spPr>
          <a:xfrm>
            <a:off x="4657380" y="162202"/>
            <a:ext cx="3047082" cy="646331"/>
          </a:xfrm>
          <a:prstGeom prst="rect">
            <a:avLst/>
          </a:prstGeom>
          <a:noFill/>
        </p:spPr>
        <p:txBody>
          <a:bodyPr wrap="square">
            <a:spAutoFit/>
          </a:bodyPr>
          <a:lstStyle/>
          <a:p>
            <a:r>
              <a:rPr lang="en-US" sz="3600" b="1" u="sng" dirty="0" err="1">
                <a:latin typeface="-webkit-standard"/>
              </a:rPr>
              <a:t>Github</a:t>
            </a:r>
            <a:r>
              <a:rPr lang="en-US" sz="3600" b="1" u="sng" dirty="0">
                <a:latin typeface="-webkit-standard"/>
              </a:rPr>
              <a:t> Details</a:t>
            </a:r>
            <a:endParaRPr lang="en-US" sz="3600" dirty="0"/>
          </a:p>
        </p:txBody>
      </p:sp>
      <p:sp>
        <p:nvSpPr>
          <p:cNvPr id="8" name="TextBox 7">
            <a:extLst>
              <a:ext uri="{FF2B5EF4-FFF2-40B4-BE49-F238E27FC236}">
                <a16:creationId xmlns:a16="http://schemas.microsoft.com/office/drawing/2014/main" id="{C786EB35-49C4-7453-FA80-323FFDE7FAFC}"/>
              </a:ext>
            </a:extLst>
          </p:cNvPr>
          <p:cNvSpPr txBox="1"/>
          <p:nvPr/>
        </p:nvSpPr>
        <p:spPr>
          <a:xfrm>
            <a:off x="4148769" y="808533"/>
            <a:ext cx="4521506" cy="369332"/>
          </a:xfrm>
          <a:prstGeom prst="rect">
            <a:avLst/>
          </a:prstGeom>
          <a:noFill/>
        </p:spPr>
        <p:txBody>
          <a:bodyPr wrap="square">
            <a:spAutoFit/>
          </a:bodyPr>
          <a:lstStyle/>
          <a:p>
            <a:r>
              <a:rPr lang="en-US" dirty="0">
                <a:hlinkClick r:id="rId3"/>
              </a:rPr>
              <a:t>https://</a:t>
            </a:r>
            <a:r>
              <a:rPr lang="en-US" dirty="0" err="1">
                <a:hlinkClick r:id="rId3"/>
              </a:rPr>
              <a:t>github.com</a:t>
            </a:r>
            <a:r>
              <a:rPr lang="en-US" dirty="0">
                <a:hlinkClick r:id="rId3"/>
              </a:rPr>
              <a:t>/</a:t>
            </a:r>
            <a:r>
              <a:rPr lang="en-US" dirty="0" err="1">
                <a:hlinkClick r:id="rId3"/>
              </a:rPr>
              <a:t>HyderPre</a:t>
            </a:r>
            <a:r>
              <a:rPr lang="en-US" dirty="0">
                <a:hlinkClick r:id="rId3"/>
              </a:rPr>
              <a:t>/</a:t>
            </a:r>
            <a:r>
              <a:rPr lang="en-US" dirty="0" err="1">
                <a:hlinkClick r:id="rId3"/>
              </a:rPr>
              <a:t>chatwithpdf</a:t>
            </a:r>
            <a:endParaRPr lang="en-US" dirty="0"/>
          </a:p>
        </p:txBody>
      </p:sp>
    </p:spTree>
    <p:extLst>
      <p:ext uri="{BB962C8B-B14F-4D97-AF65-F5344CB8AC3E}">
        <p14:creationId xmlns:p14="http://schemas.microsoft.com/office/powerpoint/2010/main" val="2419732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F64C3-058C-3D06-2368-A33363C4B72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4DE31FA-0ACA-F502-ED13-B0D7019DFB29}"/>
              </a:ext>
            </a:extLst>
          </p:cNvPr>
          <p:cNvPicPr>
            <a:picLocks noChangeAspect="1"/>
          </p:cNvPicPr>
          <p:nvPr/>
        </p:nvPicPr>
        <p:blipFill>
          <a:blip r:embed="rId2"/>
          <a:stretch>
            <a:fillRect/>
          </a:stretch>
        </p:blipFill>
        <p:spPr>
          <a:xfrm>
            <a:off x="6747164" y="2127129"/>
            <a:ext cx="5258935" cy="3496195"/>
          </a:xfrm>
          <a:prstGeom prst="rect">
            <a:avLst/>
          </a:prstGeom>
        </p:spPr>
      </p:pic>
      <p:sp>
        <p:nvSpPr>
          <p:cNvPr id="3" name="Subtitle 2">
            <a:extLst>
              <a:ext uri="{FF2B5EF4-FFF2-40B4-BE49-F238E27FC236}">
                <a16:creationId xmlns:a16="http://schemas.microsoft.com/office/drawing/2014/main" id="{ABC70949-4A67-595D-24E8-4143008F5A1C}"/>
              </a:ext>
            </a:extLst>
          </p:cNvPr>
          <p:cNvSpPr>
            <a:spLocks noGrp="1"/>
          </p:cNvSpPr>
          <p:nvPr>
            <p:ph type="subTitle" idx="1"/>
          </p:nvPr>
        </p:nvSpPr>
        <p:spPr>
          <a:xfrm>
            <a:off x="185901" y="1012294"/>
            <a:ext cx="8930390" cy="5399119"/>
          </a:xfrm>
        </p:spPr>
        <p:txBody>
          <a:bodyPr>
            <a:normAutofit fontScale="25000" lnSpcReduction="20000"/>
          </a:bodyPr>
          <a:lstStyle/>
          <a:p>
            <a:pPr algn="l">
              <a:lnSpc>
                <a:spcPct val="120000"/>
              </a:lnSpc>
              <a:buNone/>
            </a:pPr>
            <a:br>
              <a:rPr lang="en-US" sz="6400" b="1" i="0" u="sng" strike="noStrike" dirty="0">
                <a:effectLst/>
                <a:latin typeface="-webkit-standard"/>
              </a:rPr>
            </a:br>
            <a:r>
              <a:rPr lang="en-US" sz="6400" dirty="0"/>
              <a:t>An </a:t>
            </a:r>
            <a:r>
              <a:rPr lang="en-US" sz="6400" b="1" dirty="0"/>
              <a:t>AI‑driven document assistant</a:t>
            </a:r>
            <a:r>
              <a:rPr lang="en-US" sz="6400" dirty="0"/>
              <a:t> that lets users upload up to four PDFs and engage in </a:t>
            </a:r>
            <a:r>
              <a:rPr lang="en-US" sz="6400" b="1" dirty="0"/>
              <a:t>natural‑language conversations</a:t>
            </a:r>
            <a:r>
              <a:rPr lang="en-US" sz="6400" dirty="0"/>
              <a:t> with their contents. Behind the scenes, uploaded files are parsed (via </a:t>
            </a:r>
            <a:r>
              <a:rPr lang="en-US" sz="6400" dirty="0" err="1"/>
              <a:t>PDFPlumber</a:t>
            </a:r>
            <a:r>
              <a:rPr lang="en-US" sz="6400" dirty="0"/>
              <a:t>/OCR), cleaned, indexed, and served to an LLM pipeline (</a:t>
            </a:r>
            <a:r>
              <a:rPr lang="en-US" sz="6400" dirty="0" err="1"/>
              <a:t>LLaMA</a:t>
            </a:r>
            <a:r>
              <a:rPr lang="en-US" sz="6400" dirty="0"/>
              <a:t>) for instant querying.</a:t>
            </a:r>
          </a:p>
          <a:p>
            <a:pPr algn="l">
              <a:lnSpc>
                <a:spcPct val="120000"/>
              </a:lnSpc>
            </a:pPr>
            <a:r>
              <a:rPr lang="en-US" sz="6400" dirty="0"/>
              <a:t>Key user actions:</a:t>
            </a:r>
          </a:p>
          <a:p>
            <a:pPr marL="742950" lvl="1" indent="-285750" algn="l">
              <a:lnSpc>
                <a:spcPct val="120000"/>
              </a:lnSpc>
              <a:buFont typeface="Arial" panose="020B0604020202020204" pitchFamily="34" charset="0"/>
              <a:buChar char="•"/>
            </a:pPr>
            <a:r>
              <a:rPr lang="en-US" sz="6400" b="1" dirty="0"/>
              <a:t>Summarize</a:t>
            </a:r>
            <a:r>
              <a:rPr lang="en-US" sz="6400" dirty="0"/>
              <a:t> entire documents or individual sections</a:t>
            </a:r>
          </a:p>
          <a:p>
            <a:pPr marL="742950" lvl="1" indent="-285750" algn="l">
              <a:lnSpc>
                <a:spcPct val="120000"/>
              </a:lnSpc>
              <a:buFont typeface="Arial" panose="020B0604020202020204" pitchFamily="34" charset="0"/>
              <a:buChar char="•"/>
            </a:pPr>
            <a:r>
              <a:rPr lang="en-US" sz="6400" b="1" dirty="0"/>
              <a:t>Ask questions</a:t>
            </a:r>
            <a:r>
              <a:rPr lang="en-US" sz="6400" dirty="0"/>
              <a:t> (factual, analytical, comparative)</a:t>
            </a:r>
          </a:p>
          <a:p>
            <a:pPr marL="742950" lvl="1" indent="-285750" algn="l">
              <a:lnSpc>
                <a:spcPct val="120000"/>
              </a:lnSpc>
              <a:buFont typeface="Arial" panose="020B0604020202020204" pitchFamily="34" charset="0"/>
              <a:buChar char="•"/>
            </a:pPr>
            <a:r>
              <a:rPr lang="en-US" sz="6400" b="1" dirty="0"/>
              <a:t>Extract data</a:t>
            </a:r>
            <a:r>
              <a:rPr lang="en-US" sz="6400" dirty="0"/>
              <a:t> (tables, figures, numerical values)</a:t>
            </a:r>
          </a:p>
          <a:p>
            <a:pPr marL="742950" lvl="1" indent="-285750" algn="l">
              <a:lnSpc>
                <a:spcPct val="120000"/>
              </a:lnSpc>
              <a:buFont typeface="Arial" panose="020B0604020202020204" pitchFamily="34" charset="0"/>
              <a:buChar char="•"/>
            </a:pPr>
            <a:r>
              <a:rPr lang="en-US" sz="6400" b="1" dirty="0"/>
              <a:t>Analyze tone</a:t>
            </a:r>
            <a:r>
              <a:rPr lang="en-US" sz="6400" dirty="0"/>
              <a:t> or thematic structure</a:t>
            </a:r>
          </a:p>
          <a:p>
            <a:pPr algn="l">
              <a:lnSpc>
                <a:spcPct val="120000"/>
              </a:lnSpc>
              <a:buNone/>
            </a:pPr>
            <a:r>
              <a:rPr lang="en-US" sz="6400" b="1" dirty="0"/>
              <a:t>Why It Matters?</a:t>
            </a:r>
            <a:endParaRPr lang="en-US" sz="6400" dirty="0"/>
          </a:p>
          <a:p>
            <a:pPr algn="l">
              <a:lnSpc>
                <a:spcPct val="120000"/>
              </a:lnSpc>
              <a:spcBef>
                <a:spcPts val="0"/>
              </a:spcBef>
            </a:pPr>
            <a:r>
              <a:rPr lang="en-US" sz="6400" dirty="0"/>
              <a:t>Traditional pain points: slogging through hundreds of pages, </a:t>
            </a:r>
          </a:p>
          <a:p>
            <a:pPr algn="l">
              <a:lnSpc>
                <a:spcPct val="120000"/>
              </a:lnSpc>
              <a:spcBef>
                <a:spcPts val="0"/>
              </a:spcBef>
            </a:pPr>
            <a:r>
              <a:rPr lang="en-US" sz="6400" dirty="0"/>
              <a:t>context‑less </a:t>
            </a:r>
            <a:r>
              <a:rPr lang="en-US" sz="6400" dirty="0" err="1"/>
              <a:t>Ctrl+F</a:t>
            </a:r>
            <a:r>
              <a:rPr lang="en-US" sz="6400" dirty="0"/>
              <a:t> hits, manual summarization.</a:t>
            </a:r>
          </a:p>
          <a:p>
            <a:pPr algn="l">
              <a:lnSpc>
                <a:spcPct val="120000"/>
              </a:lnSpc>
              <a:spcBef>
                <a:spcPts val="0"/>
              </a:spcBef>
            </a:pPr>
            <a:r>
              <a:rPr lang="en-US" sz="6400" dirty="0"/>
              <a:t>With Chat with PDF:</a:t>
            </a:r>
          </a:p>
          <a:p>
            <a:pPr marL="742950" lvl="1" indent="-285750" algn="l">
              <a:lnSpc>
                <a:spcPct val="120000"/>
              </a:lnSpc>
              <a:buFont typeface="Arial" panose="020B0604020202020204" pitchFamily="34" charset="0"/>
              <a:buChar char="•"/>
            </a:pPr>
            <a:r>
              <a:rPr lang="en-US" sz="6400" dirty="0"/>
              <a:t>Instant, </a:t>
            </a:r>
            <a:r>
              <a:rPr lang="en-US" sz="6400" b="1" dirty="0"/>
              <a:t>context‑aware</a:t>
            </a:r>
            <a:r>
              <a:rPr lang="en-US" sz="6400" dirty="0"/>
              <a:t> responses</a:t>
            </a:r>
          </a:p>
          <a:p>
            <a:pPr marL="742950" lvl="1" indent="-285750" algn="l">
              <a:lnSpc>
                <a:spcPct val="120000"/>
              </a:lnSpc>
              <a:buFont typeface="Arial" panose="020B0604020202020204" pitchFamily="34" charset="0"/>
              <a:buChar char="•"/>
            </a:pPr>
            <a:r>
              <a:rPr lang="en-US" sz="6400" dirty="0"/>
              <a:t>Dramatically </a:t>
            </a:r>
            <a:r>
              <a:rPr lang="en-US" sz="6400" b="1" dirty="0"/>
              <a:t>reduced reading time</a:t>
            </a:r>
            <a:endParaRPr lang="en-US" sz="6400" dirty="0"/>
          </a:p>
          <a:p>
            <a:pPr marL="742950" lvl="1" indent="-285750" algn="l">
              <a:lnSpc>
                <a:spcPct val="120000"/>
              </a:lnSpc>
              <a:buFont typeface="Arial" panose="020B0604020202020204" pitchFamily="34" charset="0"/>
              <a:buChar char="•"/>
            </a:pPr>
            <a:r>
              <a:rPr lang="en-US" sz="6400" b="1" dirty="0"/>
              <a:t>Improved accessibility</a:t>
            </a:r>
            <a:r>
              <a:rPr lang="en-US" sz="6400" dirty="0"/>
              <a:t> for non‑technical stakeholders</a:t>
            </a:r>
          </a:p>
          <a:p>
            <a:pPr marL="742950" lvl="1" indent="-285750" algn="l">
              <a:lnSpc>
                <a:spcPct val="120000"/>
              </a:lnSpc>
              <a:buFont typeface="Arial" panose="020B0604020202020204" pitchFamily="34" charset="0"/>
              <a:buChar char="•"/>
            </a:pPr>
            <a:r>
              <a:rPr lang="en-US" sz="6400" b="1" dirty="0"/>
              <a:t>Seamless UX</a:t>
            </a:r>
            <a:r>
              <a:rPr lang="en-US" sz="6400" dirty="0"/>
              <a:t>—no more jumping between PDF viewers and browsers</a:t>
            </a:r>
          </a:p>
          <a:p>
            <a:pPr algn="l">
              <a:lnSpc>
                <a:spcPct val="150000"/>
              </a:lnSpc>
              <a:buNone/>
            </a:pPr>
            <a:endParaRPr lang="en-US" sz="4000" b="0" i="0" u="sng" strike="noStrike" dirty="0">
              <a:effectLst/>
              <a:latin typeface="-webkit-standard"/>
            </a:endParaRPr>
          </a:p>
        </p:txBody>
      </p:sp>
      <p:sp>
        <p:nvSpPr>
          <p:cNvPr id="5" name="TextBox 4">
            <a:extLst>
              <a:ext uri="{FF2B5EF4-FFF2-40B4-BE49-F238E27FC236}">
                <a16:creationId xmlns:a16="http://schemas.microsoft.com/office/drawing/2014/main" id="{A5F055D9-9D1A-ADB8-4049-16815BD68A16}"/>
              </a:ext>
            </a:extLst>
          </p:cNvPr>
          <p:cNvSpPr txBox="1"/>
          <p:nvPr/>
        </p:nvSpPr>
        <p:spPr>
          <a:xfrm>
            <a:off x="2913414" y="446587"/>
            <a:ext cx="8017821" cy="712759"/>
          </a:xfrm>
          <a:prstGeom prst="rect">
            <a:avLst/>
          </a:prstGeom>
          <a:noFill/>
        </p:spPr>
        <p:txBody>
          <a:bodyPr wrap="square">
            <a:spAutoFit/>
          </a:bodyPr>
          <a:lstStyle/>
          <a:p>
            <a:pPr algn="l">
              <a:lnSpc>
                <a:spcPct val="120000"/>
              </a:lnSpc>
              <a:buNone/>
            </a:pPr>
            <a:r>
              <a:rPr lang="en-US" sz="3600" b="1" u="sng" dirty="0"/>
              <a:t>Introduction: What is “Chat with PDF”?</a:t>
            </a:r>
            <a:endParaRPr lang="en-US" sz="3600" u="sng" dirty="0"/>
          </a:p>
        </p:txBody>
      </p:sp>
    </p:spTree>
    <p:extLst>
      <p:ext uri="{BB962C8B-B14F-4D97-AF65-F5344CB8AC3E}">
        <p14:creationId xmlns:p14="http://schemas.microsoft.com/office/powerpoint/2010/main" val="2669106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E9CF8C-0274-D370-A26E-A75352A9732D}"/>
              </a:ext>
            </a:extLst>
          </p:cNvPr>
          <p:cNvPicPr>
            <a:picLocks noChangeAspect="1"/>
          </p:cNvPicPr>
          <p:nvPr/>
        </p:nvPicPr>
        <p:blipFill>
          <a:blip r:embed="rId2"/>
          <a:stretch>
            <a:fillRect/>
          </a:stretch>
        </p:blipFill>
        <p:spPr>
          <a:xfrm>
            <a:off x="161122" y="5051235"/>
            <a:ext cx="7531100" cy="990600"/>
          </a:xfrm>
          <a:prstGeom prst="rect">
            <a:avLst/>
          </a:prstGeom>
        </p:spPr>
        <p:style>
          <a:lnRef idx="2">
            <a:schemeClr val="dk1">
              <a:shade val="15000"/>
            </a:schemeClr>
          </a:lnRef>
          <a:fillRef idx="1">
            <a:schemeClr val="dk1"/>
          </a:fillRef>
          <a:effectRef idx="0">
            <a:schemeClr val="dk1"/>
          </a:effectRef>
          <a:fontRef idx="minor">
            <a:schemeClr val="lt1"/>
          </a:fontRef>
        </p:style>
      </p:pic>
      <p:pic>
        <p:nvPicPr>
          <p:cNvPr id="5" name="Picture 4">
            <a:extLst>
              <a:ext uri="{FF2B5EF4-FFF2-40B4-BE49-F238E27FC236}">
                <a16:creationId xmlns:a16="http://schemas.microsoft.com/office/drawing/2014/main" id="{6F7361DD-6BAF-749C-1CEE-AB5F550FF370}"/>
              </a:ext>
            </a:extLst>
          </p:cNvPr>
          <p:cNvPicPr>
            <a:picLocks noChangeAspect="1"/>
          </p:cNvPicPr>
          <p:nvPr/>
        </p:nvPicPr>
        <p:blipFill>
          <a:blip r:embed="rId3"/>
          <a:srcRect t="18396" b="13422"/>
          <a:stretch/>
        </p:blipFill>
        <p:spPr>
          <a:xfrm>
            <a:off x="161122" y="2285999"/>
            <a:ext cx="7353300" cy="1143001"/>
          </a:xfrm>
          <a:prstGeom prst="rect">
            <a:avLst/>
          </a:prstGeom>
        </p:spPr>
        <p:style>
          <a:lnRef idx="2">
            <a:schemeClr val="dk1">
              <a:shade val="15000"/>
            </a:schemeClr>
          </a:lnRef>
          <a:fillRef idx="1">
            <a:schemeClr val="dk1"/>
          </a:fillRef>
          <a:effectRef idx="0">
            <a:schemeClr val="dk1"/>
          </a:effectRef>
          <a:fontRef idx="minor">
            <a:schemeClr val="lt1"/>
          </a:fontRef>
        </p:style>
      </p:pic>
      <p:pic>
        <p:nvPicPr>
          <p:cNvPr id="6" name="Picture 5">
            <a:extLst>
              <a:ext uri="{FF2B5EF4-FFF2-40B4-BE49-F238E27FC236}">
                <a16:creationId xmlns:a16="http://schemas.microsoft.com/office/drawing/2014/main" id="{5C7FEF43-02E5-B34D-DF2B-65DA4BBFE87A}"/>
              </a:ext>
            </a:extLst>
          </p:cNvPr>
          <p:cNvPicPr>
            <a:picLocks noChangeAspect="1"/>
          </p:cNvPicPr>
          <p:nvPr/>
        </p:nvPicPr>
        <p:blipFill>
          <a:blip r:embed="rId4"/>
          <a:stretch>
            <a:fillRect/>
          </a:stretch>
        </p:blipFill>
        <p:spPr>
          <a:xfrm>
            <a:off x="161122" y="3721026"/>
            <a:ext cx="7620000" cy="1143000"/>
          </a:xfrm>
          <a:prstGeom prst="rect">
            <a:avLst/>
          </a:prstGeom>
        </p:spPr>
        <p:style>
          <a:lnRef idx="2">
            <a:schemeClr val="dk1">
              <a:shade val="15000"/>
            </a:schemeClr>
          </a:lnRef>
          <a:fillRef idx="1">
            <a:schemeClr val="dk1"/>
          </a:fillRef>
          <a:effectRef idx="0">
            <a:schemeClr val="dk1"/>
          </a:effectRef>
          <a:fontRef idx="minor">
            <a:schemeClr val="lt1"/>
          </a:fontRef>
        </p:style>
      </p:pic>
      <p:pic>
        <p:nvPicPr>
          <p:cNvPr id="7" name="Picture 6">
            <a:extLst>
              <a:ext uri="{FF2B5EF4-FFF2-40B4-BE49-F238E27FC236}">
                <a16:creationId xmlns:a16="http://schemas.microsoft.com/office/drawing/2014/main" id="{6052CDB0-2351-51CB-B0BE-F9BE96FAF66B}"/>
              </a:ext>
            </a:extLst>
          </p:cNvPr>
          <p:cNvPicPr>
            <a:picLocks noChangeAspect="1"/>
          </p:cNvPicPr>
          <p:nvPr/>
        </p:nvPicPr>
        <p:blipFill>
          <a:blip r:embed="rId5"/>
          <a:srcRect b="25754"/>
          <a:stretch/>
        </p:blipFill>
        <p:spPr>
          <a:xfrm>
            <a:off x="161122" y="1098201"/>
            <a:ext cx="7353300" cy="895772"/>
          </a:xfrm>
          <a:prstGeom prst="rect">
            <a:avLst/>
          </a:prstGeom>
        </p:spPr>
        <p:style>
          <a:lnRef idx="2">
            <a:schemeClr val="dk1">
              <a:shade val="15000"/>
            </a:schemeClr>
          </a:lnRef>
          <a:fillRef idx="1">
            <a:schemeClr val="dk1"/>
          </a:fillRef>
          <a:effectRef idx="0">
            <a:schemeClr val="dk1"/>
          </a:effectRef>
          <a:fontRef idx="minor">
            <a:schemeClr val="lt1"/>
          </a:fontRef>
        </p:style>
      </p:pic>
      <p:sp>
        <p:nvSpPr>
          <p:cNvPr id="9" name="TextBox 8">
            <a:extLst>
              <a:ext uri="{FF2B5EF4-FFF2-40B4-BE49-F238E27FC236}">
                <a16:creationId xmlns:a16="http://schemas.microsoft.com/office/drawing/2014/main" id="{DF8CFC78-4A8E-DCCC-8C3D-4418FCF0D29A}"/>
              </a:ext>
            </a:extLst>
          </p:cNvPr>
          <p:cNvSpPr txBox="1"/>
          <p:nvPr/>
        </p:nvSpPr>
        <p:spPr>
          <a:xfrm>
            <a:off x="8054707" y="5395504"/>
            <a:ext cx="950205" cy="646331"/>
          </a:xfrm>
          <a:prstGeom prst="rect">
            <a:avLst/>
          </a:prstGeom>
          <a:noFill/>
        </p:spPr>
        <p:txBody>
          <a:bodyPr wrap="square">
            <a:spAutoFit/>
          </a:bodyPr>
          <a:lstStyle/>
          <a:p>
            <a:r>
              <a:rPr lang="en-US" dirty="0"/>
              <a:t>User</a:t>
            </a:r>
            <a:br>
              <a:rPr lang="en-US" dirty="0"/>
            </a:br>
            <a:endParaRPr lang="en-US" dirty="0"/>
          </a:p>
        </p:txBody>
      </p:sp>
      <p:sp>
        <p:nvSpPr>
          <p:cNvPr id="11" name="TextBox 10">
            <a:extLst>
              <a:ext uri="{FF2B5EF4-FFF2-40B4-BE49-F238E27FC236}">
                <a16:creationId xmlns:a16="http://schemas.microsoft.com/office/drawing/2014/main" id="{E03B30F0-F35B-10C2-3428-1D871DA1B681}"/>
              </a:ext>
            </a:extLst>
          </p:cNvPr>
          <p:cNvSpPr txBox="1"/>
          <p:nvPr/>
        </p:nvSpPr>
        <p:spPr>
          <a:xfrm>
            <a:off x="7962441" y="2672833"/>
            <a:ext cx="2084942" cy="369332"/>
          </a:xfrm>
          <a:prstGeom prst="rect">
            <a:avLst/>
          </a:prstGeom>
          <a:noFill/>
        </p:spPr>
        <p:txBody>
          <a:bodyPr wrap="square">
            <a:spAutoFit/>
          </a:bodyPr>
          <a:lstStyle/>
          <a:p>
            <a:r>
              <a:rPr lang="en-US" dirty="0"/>
              <a:t>Message</a:t>
            </a:r>
          </a:p>
        </p:txBody>
      </p:sp>
      <p:sp>
        <p:nvSpPr>
          <p:cNvPr id="13" name="TextBox 12">
            <a:extLst>
              <a:ext uri="{FF2B5EF4-FFF2-40B4-BE49-F238E27FC236}">
                <a16:creationId xmlns:a16="http://schemas.microsoft.com/office/drawing/2014/main" id="{C9F0D3A2-B356-6591-BF1F-A4EB4B481432}"/>
              </a:ext>
            </a:extLst>
          </p:cNvPr>
          <p:cNvSpPr txBox="1"/>
          <p:nvPr/>
        </p:nvSpPr>
        <p:spPr>
          <a:xfrm>
            <a:off x="7788926" y="1361421"/>
            <a:ext cx="1806766" cy="369332"/>
          </a:xfrm>
          <a:prstGeom prst="rect">
            <a:avLst/>
          </a:prstGeom>
          <a:noFill/>
        </p:spPr>
        <p:txBody>
          <a:bodyPr wrap="square">
            <a:spAutoFit/>
          </a:bodyPr>
          <a:lstStyle/>
          <a:p>
            <a:r>
              <a:rPr lang="en-US" dirty="0"/>
              <a:t>Chat History</a:t>
            </a:r>
          </a:p>
        </p:txBody>
      </p:sp>
      <p:sp>
        <p:nvSpPr>
          <p:cNvPr id="15" name="TextBox 14">
            <a:extLst>
              <a:ext uri="{FF2B5EF4-FFF2-40B4-BE49-F238E27FC236}">
                <a16:creationId xmlns:a16="http://schemas.microsoft.com/office/drawing/2014/main" id="{C0C42852-08E7-4B05-DC69-1F500B36171C}"/>
              </a:ext>
            </a:extLst>
          </p:cNvPr>
          <p:cNvSpPr txBox="1"/>
          <p:nvPr/>
        </p:nvSpPr>
        <p:spPr>
          <a:xfrm>
            <a:off x="7962441" y="4107860"/>
            <a:ext cx="1633251" cy="369332"/>
          </a:xfrm>
          <a:prstGeom prst="rect">
            <a:avLst/>
          </a:prstGeom>
          <a:noFill/>
        </p:spPr>
        <p:txBody>
          <a:bodyPr wrap="square">
            <a:spAutoFit/>
          </a:bodyPr>
          <a:lstStyle/>
          <a:p>
            <a:r>
              <a:rPr lang="en-US" dirty="0"/>
              <a:t>Chat Session</a:t>
            </a:r>
          </a:p>
        </p:txBody>
      </p:sp>
      <p:sp>
        <p:nvSpPr>
          <p:cNvPr id="17" name="TextBox 16">
            <a:extLst>
              <a:ext uri="{FF2B5EF4-FFF2-40B4-BE49-F238E27FC236}">
                <a16:creationId xmlns:a16="http://schemas.microsoft.com/office/drawing/2014/main" id="{BB97C899-5DAA-E5CC-4C9F-132412272D1A}"/>
              </a:ext>
            </a:extLst>
          </p:cNvPr>
          <p:cNvSpPr txBox="1"/>
          <p:nvPr/>
        </p:nvSpPr>
        <p:spPr>
          <a:xfrm>
            <a:off x="3390439" y="451870"/>
            <a:ext cx="6888297" cy="646331"/>
          </a:xfrm>
          <a:prstGeom prst="rect">
            <a:avLst/>
          </a:prstGeom>
          <a:noFill/>
        </p:spPr>
        <p:txBody>
          <a:bodyPr wrap="square">
            <a:spAutoFit/>
          </a:bodyPr>
          <a:lstStyle/>
          <a:p>
            <a:r>
              <a:rPr lang="en-US" sz="3600" b="1" dirty="0"/>
              <a:t>Database Name: Chat With PDF </a:t>
            </a:r>
          </a:p>
        </p:txBody>
      </p:sp>
    </p:spTree>
    <p:extLst>
      <p:ext uri="{BB962C8B-B14F-4D97-AF65-F5344CB8AC3E}">
        <p14:creationId xmlns:p14="http://schemas.microsoft.com/office/powerpoint/2010/main" val="3219854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947258-16FA-E85C-218F-097A5217D395}"/>
              </a:ext>
            </a:extLst>
          </p:cNvPr>
          <p:cNvPicPr>
            <a:picLocks noChangeAspect="1"/>
          </p:cNvPicPr>
          <p:nvPr/>
        </p:nvPicPr>
        <p:blipFill>
          <a:blip r:embed="rId2"/>
          <a:stretch>
            <a:fillRect/>
          </a:stretch>
        </p:blipFill>
        <p:spPr>
          <a:xfrm>
            <a:off x="2496702" y="1389349"/>
            <a:ext cx="7198596" cy="4240269"/>
          </a:xfrm>
          <a:prstGeom prst="rect">
            <a:avLst/>
          </a:prstGeom>
        </p:spPr>
        <p:style>
          <a:lnRef idx="2">
            <a:schemeClr val="dk1">
              <a:shade val="15000"/>
            </a:schemeClr>
          </a:lnRef>
          <a:fillRef idx="1">
            <a:schemeClr val="dk1"/>
          </a:fillRef>
          <a:effectRef idx="0">
            <a:schemeClr val="dk1"/>
          </a:effectRef>
          <a:fontRef idx="minor">
            <a:schemeClr val="lt1"/>
          </a:fontRef>
        </p:style>
      </p:pic>
      <p:sp>
        <p:nvSpPr>
          <p:cNvPr id="7" name="TextBox 6">
            <a:extLst>
              <a:ext uri="{FF2B5EF4-FFF2-40B4-BE49-F238E27FC236}">
                <a16:creationId xmlns:a16="http://schemas.microsoft.com/office/drawing/2014/main" id="{3E7CC9D6-10ED-48BF-0D2C-7F383AED8632}"/>
              </a:ext>
            </a:extLst>
          </p:cNvPr>
          <p:cNvSpPr txBox="1"/>
          <p:nvPr/>
        </p:nvSpPr>
        <p:spPr>
          <a:xfrm>
            <a:off x="4783615" y="582051"/>
            <a:ext cx="2624769" cy="646331"/>
          </a:xfrm>
          <a:prstGeom prst="rect">
            <a:avLst/>
          </a:prstGeom>
          <a:noFill/>
        </p:spPr>
        <p:txBody>
          <a:bodyPr wrap="square">
            <a:spAutoFit/>
          </a:bodyPr>
          <a:lstStyle/>
          <a:p>
            <a:r>
              <a:rPr lang="en-US" sz="3600" b="1" dirty="0"/>
              <a:t>ER Diagram </a:t>
            </a:r>
            <a:endParaRPr lang="en-US" sz="3600" dirty="0"/>
          </a:p>
        </p:txBody>
      </p:sp>
    </p:spTree>
    <p:extLst>
      <p:ext uri="{BB962C8B-B14F-4D97-AF65-F5344CB8AC3E}">
        <p14:creationId xmlns:p14="http://schemas.microsoft.com/office/powerpoint/2010/main" val="2794694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BB9E0-AA9C-6A01-7DD3-CA29EDF3306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9E6DE9F-6FF3-A026-FDE5-0E4F37732CE0}"/>
              </a:ext>
            </a:extLst>
          </p:cNvPr>
          <p:cNvSpPr>
            <a:spLocks noGrp="1"/>
          </p:cNvSpPr>
          <p:nvPr>
            <p:ph type="subTitle" idx="1"/>
          </p:nvPr>
        </p:nvSpPr>
        <p:spPr>
          <a:xfrm>
            <a:off x="272142" y="989606"/>
            <a:ext cx="7514113" cy="6048501"/>
          </a:xfrm>
        </p:spPr>
        <p:txBody>
          <a:bodyPr>
            <a:noAutofit/>
          </a:bodyPr>
          <a:lstStyle/>
          <a:p>
            <a:pPr algn="l">
              <a:lnSpc>
                <a:spcPct val="120000"/>
              </a:lnSpc>
            </a:pPr>
            <a:r>
              <a:rPr lang="en-US" sz="1820" dirty="0"/>
              <a:t>In conclusion, </a:t>
            </a:r>
            <a:r>
              <a:rPr lang="en-US" sz="1820" i="1" dirty="0"/>
              <a:t>“Chat with PDF” </a:t>
            </a:r>
            <a:r>
              <a:rPr lang="en-US" sz="1820" dirty="0"/>
              <a:t>successfully turns long, static documents into interactive and intelligent assistants. With real-time Q&amp;A, summarization, and data extraction across multiple files, the system helps users understand complex content quickly and efficiently. Secure user login, saved chat history, and profile features improve personalization, while a scalable backend ensures smooth performance. We faced several challenges like OCR errors and delays with large files but overcame them using Tesseract fallback, instruction tuning, and parallel processing. </a:t>
            </a:r>
            <a:br>
              <a:rPr lang="en-US" sz="1820" dirty="0"/>
            </a:br>
            <a:r>
              <a:rPr lang="en-US" sz="1820" dirty="0"/>
              <a:t>These improvements led to time savings for students, researchers, and professionals. The tool makes it easier for everyone to work with academic, legal, and business documents without needing deep technical skills. Moving forward, we plan to add support for other formats like Word and PowerPoint, voice-based chat, cloud integration, and collaborative tools for team reviews. Overall, this project has shown strong potential in improving how we interact with digital documents.</a:t>
            </a:r>
          </a:p>
        </p:txBody>
      </p:sp>
      <p:pic>
        <p:nvPicPr>
          <p:cNvPr id="4" name="Picture 3">
            <a:extLst>
              <a:ext uri="{FF2B5EF4-FFF2-40B4-BE49-F238E27FC236}">
                <a16:creationId xmlns:a16="http://schemas.microsoft.com/office/drawing/2014/main" id="{12D07A82-EF50-54DF-ABBF-6641CBE6D293}"/>
              </a:ext>
            </a:extLst>
          </p:cNvPr>
          <p:cNvPicPr>
            <a:picLocks noChangeAspect="1"/>
          </p:cNvPicPr>
          <p:nvPr/>
        </p:nvPicPr>
        <p:blipFill>
          <a:blip r:embed="rId2"/>
          <a:srcRect l="7852" t="11055" r="7688" b="6894"/>
          <a:stretch/>
        </p:blipFill>
        <p:spPr>
          <a:xfrm>
            <a:off x="7786255" y="1179617"/>
            <a:ext cx="4239490" cy="2249383"/>
          </a:xfrm>
          <a:prstGeom prst="rect">
            <a:avLst/>
          </a:prstGeom>
        </p:spPr>
      </p:pic>
      <p:pic>
        <p:nvPicPr>
          <p:cNvPr id="6" name="Picture 5">
            <a:extLst>
              <a:ext uri="{FF2B5EF4-FFF2-40B4-BE49-F238E27FC236}">
                <a16:creationId xmlns:a16="http://schemas.microsoft.com/office/drawing/2014/main" id="{E702A294-3B2D-03BD-2B9F-6BC047711890}"/>
              </a:ext>
            </a:extLst>
          </p:cNvPr>
          <p:cNvPicPr>
            <a:picLocks noChangeAspect="1"/>
          </p:cNvPicPr>
          <p:nvPr/>
        </p:nvPicPr>
        <p:blipFill>
          <a:blip r:embed="rId3"/>
          <a:stretch>
            <a:fillRect/>
          </a:stretch>
        </p:blipFill>
        <p:spPr>
          <a:xfrm>
            <a:off x="9473301" y="3591301"/>
            <a:ext cx="2552444" cy="2552444"/>
          </a:xfrm>
          <a:prstGeom prst="rect">
            <a:avLst/>
          </a:prstGeom>
        </p:spPr>
      </p:pic>
      <p:sp>
        <p:nvSpPr>
          <p:cNvPr id="5" name="TextBox 4">
            <a:extLst>
              <a:ext uri="{FF2B5EF4-FFF2-40B4-BE49-F238E27FC236}">
                <a16:creationId xmlns:a16="http://schemas.microsoft.com/office/drawing/2014/main" id="{6DCBA6BB-FA8B-BB0F-AAF2-556CFCEBF69F}"/>
              </a:ext>
            </a:extLst>
          </p:cNvPr>
          <p:cNvSpPr txBox="1"/>
          <p:nvPr/>
        </p:nvSpPr>
        <p:spPr>
          <a:xfrm>
            <a:off x="4806580" y="404152"/>
            <a:ext cx="2490847" cy="646331"/>
          </a:xfrm>
          <a:prstGeom prst="rect">
            <a:avLst/>
          </a:prstGeom>
          <a:noFill/>
        </p:spPr>
        <p:txBody>
          <a:bodyPr wrap="square">
            <a:spAutoFit/>
          </a:bodyPr>
          <a:lstStyle/>
          <a:p>
            <a:pPr algn="l">
              <a:lnSpc>
                <a:spcPct val="100000"/>
              </a:lnSpc>
              <a:buNone/>
            </a:pPr>
            <a:r>
              <a:rPr lang="en-US" sz="3600" b="1" i="0" u="sng" strike="noStrike" dirty="0">
                <a:effectLst/>
                <a:latin typeface="-webkit-standard"/>
              </a:rPr>
              <a:t>Conclusion</a:t>
            </a:r>
            <a:endParaRPr lang="en-US" sz="3600" b="0" i="0" u="sng" strike="noStrike" dirty="0">
              <a:effectLst/>
              <a:latin typeface="-webkit-standard"/>
            </a:endParaRPr>
          </a:p>
        </p:txBody>
      </p:sp>
    </p:spTree>
    <p:extLst>
      <p:ext uri="{BB962C8B-B14F-4D97-AF65-F5344CB8AC3E}">
        <p14:creationId xmlns:p14="http://schemas.microsoft.com/office/powerpoint/2010/main" val="247789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A59893-20A8-74AF-30F8-4210B56AF3D1}"/>
              </a:ext>
            </a:extLst>
          </p:cNvPr>
          <p:cNvSpPr>
            <a:spLocks noGrp="1"/>
          </p:cNvSpPr>
          <p:nvPr>
            <p:ph idx="1"/>
          </p:nvPr>
        </p:nvSpPr>
        <p:spPr>
          <a:xfrm>
            <a:off x="574964" y="1225209"/>
            <a:ext cx="9871364" cy="3736975"/>
          </a:xfrm>
        </p:spPr>
        <p:txBody>
          <a:bodyPr>
            <a:noAutofit/>
          </a:bodyPr>
          <a:lstStyle/>
          <a:p>
            <a:pPr>
              <a:lnSpc>
                <a:spcPct val="120000"/>
              </a:lnSpc>
              <a:buFont typeface="+mj-lt"/>
              <a:buAutoNum type="arabicPeriod"/>
            </a:pPr>
            <a:r>
              <a:rPr lang="en-US" sz="2000" dirty="0"/>
              <a:t>B. T. McMahan et al., “</a:t>
            </a:r>
            <a:r>
              <a:rPr lang="en-US" sz="2000" dirty="0" err="1"/>
              <a:t>LLaMA</a:t>
            </a:r>
            <a:r>
              <a:rPr lang="en-US" sz="2000" dirty="0"/>
              <a:t>: Open and Efficient Foundation Language Models,” 2023.</a:t>
            </a:r>
          </a:p>
          <a:p>
            <a:pPr>
              <a:lnSpc>
                <a:spcPct val="120000"/>
              </a:lnSpc>
              <a:buFont typeface="+mj-lt"/>
              <a:buAutoNum type="arabicPeriod"/>
            </a:pPr>
            <a:r>
              <a:rPr lang="en-US" sz="2000" dirty="0"/>
              <a:t>J. Doe, “</a:t>
            </a:r>
            <a:r>
              <a:rPr lang="en-US" sz="2000" dirty="0" err="1"/>
              <a:t>PDFPlumber</a:t>
            </a:r>
            <a:r>
              <a:rPr lang="en-US" sz="2000" dirty="0"/>
              <a:t>: Automating Text and Table Extraction,” 2022.</a:t>
            </a:r>
          </a:p>
          <a:p>
            <a:pPr>
              <a:lnSpc>
                <a:spcPct val="120000"/>
              </a:lnSpc>
              <a:buFont typeface="+mj-lt"/>
              <a:buAutoNum type="arabicPeriod"/>
            </a:pPr>
            <a:r>
              <a:rPr lang="en-US" sz="2000" dirty="0"/>
              <a:t>M. Smith, “Retrieval‑Augmented Generation in LLMs,” ACL 2024.</a:t>
            </a:r>
          </a:p>
          <a:p>
            <a:pPr>
              <a:lnSpc>
                <a:spcPct val="120000"/>
              </a:lnSpc>
              <a:buFont typeface="+mj-lt"/>
              <a:buAutoNum type="arabicPeriod"/>
            </a:pPr>
            <a:r>
              <a:rPr lang="en-US" sz="2000" dirty="0"/>
              <a:t>Tesseract OCR documentation.</a:t>
            </a:r>
          </a:p>
          <a:p>
            <a:pPr>
              <a:lnSpc>
                <a:spcPct val="120000"/>
              </a:lnSpc>
              <a:buFont typeface="+mj-lt"/>
              <a:buAutoNum type="arabicPeriod"/>
            </a:pPr>
            <a:r>
              <a:rPr lang="en-US" sz="2000" dirty="0"/>
              <a:t>OpenAI GPT‑4 API docs.</a:t>
            </a:r>
          </a:p>
          <a:p>
            <a:pPr marL="0" indent="0">
              <a:lnSpc>
                <a:spcPct val="120000"/>
              </a:lnSpc>
              <a:buNone/>
            </a:pPr>
            <a:r>
              <a:rPr lang="en-US" sz="2000" dirty="0"/>
              <a:t>6. Research Papers: </a:t>
            </a:r>
            <a:br>
              <a:rPr lang="en-US" sz="2000" dirty="0"/>
            </a:br>
            <a:r>
              <a:rPr lang="en-US" sz="2000" b="0" i="0" dirty="0">
                <a:solidFill>
                  <a:srgbClr val="0070C0"/>
                </a:solidFill>
                <a:effectLst/>
                <a:latin typeface="Arial" panose="020B0604020202020204" pitchFamily="34" charset="0"/>
                <a:hlinkClick r:id="rId2">
                  <a:extLst>
                    <a:ext uri="{A12FA001-AC4F-418D-AE19-62706E023703}">
                      <ahyp:hlinkClr xmlns:ahyp="http://schemas.microsoft.com/office/drawing/2018/hyperlinkcolor" val="tx"/>
                    </a:ext>
                  </a:extLst>
                </a:hlinkClick>
              </a:rPr>
              <a:t>https://ieeexplore.ieee.org/document/9165927</a:t>
            </a:r>
            <a:endParaRPr lang="en-US" sz="2000" dirty="0">
              <a:solidFill>
                <a:srgbClr val="0070C0"/>
              </a:solidFill>
              <a:latin typeface="Arial" panose="020B0604020202020204" pitchFamily="34" charset="0"/>
            </a:endParaRPr>
          </a:p>
          <a:p>
            <a:pPr marL="0" indent="0">
              <a:lnSpc>
                <a:spcPct val="120000"/>
              </a:lnSpc>
              <a:buNone/>
            </a:pPr>
            <a:r>
              <a:rPr lang="en-US" sz="2000" b="0" i="0" dirty="0">
                <a:solidFill>
                  <a:srgbClr val="0070C0"/>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https://ieeexplore.ieee.org/document/9262366</a:t>
            </a:r>
            <a:endParaRPr lang="en-US" sz="2000" dirty="0">
              <a:solidFill>
                <a:srgbClr val="0070C0"/>
              </a:solidFill>
              <a:latin typeface="Arial" panose="020B0604020202020204" pitchFamily="34" charset="0"/>
            </a:endParaRPr>
          </a:p>
          <a:p>
            <a:pPr marL="0" indent="0">
              <a:lnSpc>
                <a:spcPct val="120000"/>
              </a:lnSpc>
              <a:buNone/>
            </a:pPr>
            <a:endParaRPr lang="en-US" sz="2000" dirty="0">
              <a:solidFill>
                <a:srgbClr val="0070C0"/>
              </a:solidFill>
            </a:endParaRPr>
          </a:p>
          <a:p>
            <a:pPr>
              <a:lnSpc>
                <a:spcPct val="120000"/>
              </a:lnSpc>
              <a:buNone/>
            </a:pPr>
            <a:br>
              <a:rPr lang="en-US" sz="2000" dirty="0"/>
            </a:br>
            <a:endParaRPr lang="en-US" sz="2000" dirty="0"/>
          </a:p>
        </p:txBody>
      </p:sp>
      <p:sp>
        <p:nvSpPr>
          <p:cNvPr id="5" name="TextBox 4">
            <a:extLst>
              <a:ext uri="{FF2B5EF4-FFF2-40B4-BE49-F238E27FC236}">
                <a16:creationId xmlns:a16="http://schemas.microsoft.com/office/drawing/2014/main" id="{D47A7536-EA8B-B1F8-B729-178723FC0E37}"/>
              </a:ext>
            </a:extLst>
          </p:cNvPr>
          <p:cNvSpPr txBox="1"/>
          <p:nvPr/>
        </p:nvSpPr>
        <p:spPr>
          <a:xfrm>
            <a:off x="4890654" y="376443"/>
            <a:ext cx="2410691" cy="646331"/>
          </a:xfrm>
          <a:prstGeom prst="rect">
            <a:avLst/>
          </a:prstGeom>
          <a:noFill/>
        </p:spPr>
        <p:txBody>
          <a:bodyPr wrap="square">
            <a:spAutoFit/>
          </a:bodyPr>
          <a:lstStyle/>
          <a:p>
            <a:pPr marL="0" indent="0">
              <a:buNone/>
            </a:pPr>
            <a:r>
              <a:rPr lang="en-US" sz="3600" b="1" u="sng" dirty="0"/>
              <a:t>References:</a:t>
            </a:r>
          </a:p>
        </p:txBody>
      </p:sp>
      <p:sp>
        <p:nvSpPr>
          <p:cNvPr id="6" name="TextBox 5">
            <a:extLst>
              <a:ext uri="{FF2B5EF4-FFF2-40B4-BE49-F238E27FC236}">
                <a16:creationId xmlns:a16="http://schemas.microsoft.com/office/drawing/2014/main" id="{EABCBE93-63D6-A443-6C1B-D42246CAB7DB}"/>
              </a:ext>
            </a:extLst>
          </p:cNvPr>
          <p:cNvSpPr txBox="1"/>
          <p:nvPr/>
        </p:nvSpPr>
        <p:spPr>
          <a:xfrm>
            <a:off x="3629893" y="4962184"/>
            <a:ext cx="5791201" cy="1169551"/>
          </a:xfrm>
          <a:prstGeom prst="rect">
            <a:avLst/>
          </a:prstGeom>
          <a:noFill/>
        </p:spPr>
        <p:txBody>
          <a:bodyPr wrap="square">
            <a:spAutoFit/>
          </a:bodyPr>
          <a:lstStyle/>
          <a:p>
            <a:r>
              <a:rPr lang="en-US" sz="7000" b="1" dirty="0">
                <a:solidFill>
                  <a:srgbClr val="002060"/>
                </a:solidFill>
                <a:latin typeface="Raleway Heavy" panose="020B0003030101060003" pitchFamily="34" charset="0"/>
              </a:rPr>
              <a:t>Thank You</a:t>
            </a:r>
          </a:p>
        </p:txBody>
      </p:sp>
    </p:spTree>
    <p:extLst>
      <p:ext uri="{BB962C8B-B14F-4D97-AF65-F5344CB8AC3E}">
        <p14:creationId xmlns:p14="http://schemas.microsoft.com/office/powerpoint/2010/main" val="1795147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319BE-2388-A529-5AF4-43910A50947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98FA1D4-53A5-C673-2BBD-6A40FEDF36E6}"/>
              </a:ext>
            </a:extLst>
          </p:cNvPr>
          <p:cNvSpPr>
            <a:spLocks noGrp="1"/>
          </p:cNvSpPr>
          <p:nvPr>
            <p:ph type="subTitle" idx="1"/>
          </p:nvPr>
        </p:nvSpPr>
        <p:spPr>
          <a:xfrm>
            <a:off x="318290" y="1147821"/>
            <a:ext cx="11555420" cy="6308892"/>
          </a:xfrm>
        </p:spPr>
        <p:txBody>
          <a:bodyPr>
            <a:noAutofit/>
          </a:bodyPr>
          <a:lstStyle/>
          <a:p>
            <a:pPr algn="l">
              <a:buNone/>
            </a:pPr>
            <a:r>
              <a:rPr lang="en-US" sz="2000" dirty="0"/>
              <a:t>Traditional PDF tools force tedious page‐by‐page navigation, rely on exact‐match keyword searches, and demand time‑consuming manual summaries—making it nearly impossible to analyze many documents at scale. An AI chatbot transforms this by interpreting queries in context, delivering instant answers, summaries, and data extractions to turn static PDFs into interactive, easily searchable knowledge.</a:t>
            </a:r>
            <a:br>
              <a:rPr lang="en-US" sz="2000" b="1" dirty="0"/>
            </a:br>
            <a:r>
              <a:rPr lang="en-US" sz="2000" dirty="0"/>
              <a:t>By fine‑tuning on PDF structure and preserving page and section metadata, our chatbot achieves deep contextual understanding and can reason about a document’s hierarchy. Powered by a </a:t>
            </a:r>
            <a:r>
              <a:rPr lang="en-US" sz="2000" dirty="0" err="1"/>
              <a:t>LLaMA</a:t>
            </a:r>
            <a:r>
              <a:rPr lang="en-US" sz="2000" dirty="0"/>
              <a:t>‑based inference engine, it delivers answers in under two seconds—even on multi‑page files—outpacing traditional cloud‑based GPT APIs. And thanks to targeted prompt engineering and custom embeddings, it excels in specialized domains like legal or medical, outperforming generic models such as GPT or Claude in both accuracy and relevance.</a:t>
            </a:r>
            <a:br>
              <a:rPr lang="en-US" sz="2000" b="1" dirty="0"/>
            </a:br>
            <a:r>
              <a:rPr lang="en-US" sz="2000" b="1" i="1" u="sng" dirty="0"/>
              <a:t>Core Benefits:</a:t>
            </a:r>
          </a:p>
          <a:p>
            <a:pPr marL="342900" indent="-342900" algn="l">
              <a:lnSpc>
                <a:spcPct val="100000"/>
              </a:lnSpc>
              <a:buFont typeface="Arial" panose="020B0604020202020204" pitchFamily="34" charset="0"/>
              <a:buChar char="•"/>
            </a:pPr>
            <a:r>
              <a:rPr lang="en-US" sz="2000" b="1" dirty="0"/>
              <a:t>Time Savings</a:t>
            </a:r>
            <a:r>
              <a:rPr lang="en-US" sz="2000" dirty="0"/>
              <a:t>: cut research time by 70%</a:t>
            </a:r>
          </a:p>
          <a:p>
            <a:pPr marL="342900" indent="-342900" algn="l">
              <a:lnSpc>
                <a:spcPct val="100000"/>
              </a:lnSpc>
              <a:buFont typeface="Arial" panose="020B0604020202020204" pitchFamily="34" charset="0"/>
              <a:buChar char="•"/>
            </a:pPr>
            <a:r>
              <a:rPr lang="en-US" sz="2000" b="1" dirty="0"/>
              <a:t>Accuracy</a:t>
            </a:r>
            <a:r>
              <a:rPr lang="en-US" sz="2000" dirty="0"/>
              <a:t>: contextual Q&amp;A reduces misinterpretation</a:t>
            </a:r>
          </a:p>
          <a:p>
            <a:pPr marL="342900" indent="-342900" algn="l">
              <a:lnSpc>
                <a:spcPct val="100000"/>
              </a:lnSpc>
              <a:buFont typeface="Arial" panose="020B0604020202020204" pitchFamily="34" charset="0"/>
              <a:buChar char="•"/>
            </a:pPr>
            <a:r>
              <a:rPr lang="en-US" sz="2000" b="1" dirty="0"/>
              <a:t>Scalability</a:t>
            </a:r>
            <a:r>
              <a:rPr lang="en-US" sz="2000" dirty="0"/>
              <a:t>: handle batches of 1–4 PDFs simultaneously</a:t>
            </a:r>
          </a:p>
          <a:p>
            <a:pPr marL="342900" indent="-342900" algn="l">
              <a:lnSpc>
                <a:spcPct val="100000"/>
              </a:lnSpc>
              <a:buFont typeface="Arial" panose="020B0604020202020204" pitchFamily="34" charset="0"/>
              <a:buChar char="•"/>
            </a:pPr>
            <a:r>
              <a:rPr lang="en-US" sz="2000" b="1" dirty="0"/>
              <a:t>Flexibility</a:t>
            </a:r>
            <a:r>
              <a:rPr lang="en-US" sz="2000" dirty="0"/>
              <a:t>: future expansion to Word, PPT, HTML</a:t>
            </a:r>
          </a:p>
          <a:p>
            <a:pPr algn="l">
              <a:lnSpc>
                <a:spcPct val="100000"/>
              </a:lnSpc>
              <a:buNone/>
            </a:pPr>
            <a:endParaRPr lang="en-US" sz="2000" b="1" i="0" u="sng" strike="noStrike" dirty="0">
              <a:effectLst/>
              <a:latin typeface="-webkit-standard"/>
            </a:endParaRPr>
          </a:p>
        </p:txBody>
      </p:sp>
      <p:sp>
        <p:nvSpPr>
          <p:cNvPr id="4" name="TextBox 3">
            <a:extLst>
              <a:ext uri="{FF2B5EF4-FFF2-40B4-BE49-F238E27FC236}">
                <a16:creationId xmlns:a16="http://schemas.microsoft.com/office/drawing/2014/main" id="{7AC61148-5231-9465-5788-F491BEED1C14}"/>
              </a:ext>
            </a:extLst>
          </p:cNvPr>
          <p:cNvSpPr txBox="1"/>
          <p:nvPr/>
        </p:nvSpPr>
        <p:spPr>
          <a:xfrm>
            <a:off x="4939145" y="362944"/>
            <a:ext cx="2313709" cy="646331"/>
          </a:xfrm>
          <a:prstGeom prst="rect">
            <a:avLst/>
          </a:prstGeom>
          <a:noFill/>
        </p:spPr>
        <p:txBody>
          <a:bodyPr wrap="square">
            <a:spAutoFit/>
          </a:bodyPr>
          <a:lstStyle/>
          <a:p>
            <a:pPr algn="l">
              <a:lnSpc>
                <a:spcPct val="100000"/>
              </a:lnSpc>
              <a:buNone/>
            </a:pPr>
            <a:r>
              <a:rPr lang="en-US" sz="3600" b="1" i="0" u="sng" strike="noStrike" dirty="0">
                <a:effectLst/>
                <a:latin typeface="-webkit-standard"/>
              </a:rPr>
              <a:t>Motivation</a:t>
            </a:r>
          </a:p>
        </p:txBody>
      </p:sp>
    </p:spTree>
    <p:extLst>
      <p:ext uri="{BB962C8B-B14F-4D97-AF65-F5344CB8AC3E}">
        <p14:creationId xmlns:p14="http://schemas.microsoft.com/office/powerpoint/2010/main" val="2199659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7F774-D8DE-1FC3-1D90-29E5AF3132E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EEC9C8A-6B7E-6CE9-7F3B-CDB20ED780DE}"/>
              </a:ext>
            </a:extLst>
          </p:cNvPr>
          <p:cNvPicPr>
            <a:picLocks noChangeAspect="1"/>
          </p:cNvPicPr>
          <p:nvPr/>
        </p:nvPicPr>
        <p:blipFill>
          <a:blip r:embed="rId2"/>
          <a:stretch>
            <a:fillRect/>
          </a:stretch>
        </p:blipFill>
        <p:spPr>
          <a:xfrm>
            <a:off x="8145964" y="3700022"/>
            <a:ext cx="3699678" cy="209588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A6321DD-996A-8AA3-0BAE-B14736BB4695}"/>
              </a:ext>
            </a:extLst>
          </p:cNvPr>
          <p:cNvPicPr>
            <a:picLocks noChangeAspect="1"/>
          </p:cNvPicPr>
          <p:nvPr/>
        </p:nvPicPr>
        <p:blipFill>
          <a:blip r:embed="rId3"/>
          <a:stretch>
            <a:fillRect/>
          </a:stretch>
        </p:blipFill>
        <p:spPr>
          <a:xfrm>
            <a:off x="8145963" y="1163766"/>
            <a:ext cx="3699678" cy="2265234"/>
          </a:xfrm>
          <a:prstGeom prst="rect">
            <a:avLst/>
          </a:prstGeom>
          <a:ln>
            <a:noFill/>
          </a:ln>
          <a:effectLst>
            <a:outerShdw blurRad="292100" dist="139700" dir="2700000" algn="tl" rotWithShape="0">
              <a:srgbClr val="333333">
                <a:alpha val="65000"/>
              </a:srgbClr>
            </a:outerShdw>
          </a:effectLst>
        </p:spPr>
      </p:pic>
      <p:graphicFrame>
        <p:nvGraphicFramePr>
          <p:cNvPr id="2" name="Table 1">
            <a:extLst>
              <a:ext uri="{FF2B5EF4-FFF2-40B4-BE49-F238E27FC236}">
                <a16:creationId xmlns:a16="http://schemas.microsoft.com/office/drawing/2014/main" id="{5485211F-93E5-409D-B328-09B95B743B2E}"/>
              </a:ext>
            </a:extLst>
          </p:cNvPr>
          <p:cNvGraphicFramePr>
            <a:graphicFrameLocks noGrp="1"/>
          </p:cNvGraphicFramePr>
          <p:nvPr>
            <p:extLst>
              <p:ext uri="{D42A27DB-BD31-4B8C-83A1-F6EECF244321}">
                <p14:modId xmlns:p14="http://schemas.microsoft.com/office/powerpoint/2010/main" val="226399423"/>
              </p:ext>
            </p:extLst>
          </p:nvPr>
        </p:nvGraphicFramePr>
        <p:xfrm>
          <a:off x="270164" y="1173858"/>
          <a:ext cx="7599219" cy="4620138"/>
        </p:xfrm>
        <a:graphic>
          <a:graphicData uri="http://schemas.openxmlformats.org/drawingml/2006/table">
            <a:tbl>
              <a:tblPr>
                <a:tableStyleId>{2D5ABB26-0587-4C30-8999-92F81FD0307C}</a:tableStyleId>
              </a:tblPr>
              <a:tblGrid>
                <a:gridCol w="2533073">
                  <a:extLst>
                    <a:ext uri="{9D8B030D-6E8A-4147-A177-3AD203B41FA5}">
                      <a16:colId xmlns:a16="http://schemas.microsoft.com/office/drawing/2014/main" val="2244334176"/>
                    </a:ext>
                  </a:extLst>
                </a:gridCol>
                <a:gridCol w="2533073">
                  <a:extLst>
                    <a:ext uri="{9D8B030D-6E8A-4147-A177-3AD203B41FA5}">
                      <a16:colId xmlns:a16="http://schemas.microsoft.com/office/drawing/2014/main" val="3017217328"/>
                    </a:ext>
                  </a:extLst>
                </a:gridCol>
                <a:gridCol w="2533073">
                  <a:extLst>
                    <a:ext uri="{9D8B030D-6E8A-4147-A177-3AD203B41FA5}">
                      <a16:colId xmlns:a16="http://schemas.microsoft.com/office/drawing/2014/main" val="2399439829"/>
                    </a:ext>
                  </a:extLst>
                </a:gridCol>
              </a:tblGrid>
              <a:tr h="316690">
                <a:tc>
                  <a:txBody>
                    <a:bodyPr/>
                    <a:lstStyle/>
                    <a:p>
                      <a:r>
                        <a:rPr lang="en-US" sz="1600" b="1" dirty="0"/>
                        <a:t>Domain</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a:t>Use Case</a:t>
                      </a: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a:t>Key Features Leveraged</a:t>
                      </a: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7404306"/>
                  </a:ext>
                </a:extLst>
              </a:tr>
              <a:tr h="791724">
                <a:tc>
                  <a:txBody>
                    <a:bodyPr/>
                    <a:lstStyle/>
                    <a:p>
                      <a:r>
                        <a:rPr lang="en-US" sz="1600" b="1" dirty="0"/>
                        <a:t>Academia</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Lecture notes, research papers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Section summaries, definition lookups, citation extraction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8398991"/>
                  </a:ext>
                </a:extLst>
              </a:tr>
              <a:tr h="791724">
                <a:tc>
                  <a:txBody>
                    <a:bodyPr/>
                    <a:lstStyle/>
                    <a:p>
                      <a:r>
                        <a:rPr lang="en-US" sz="1600" b="1"/>
                        <a:t>Finance</a:t>
                      </a: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Quarterly reports, investor decks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Numeric data extraction, trend analysis, chart explanations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0062255"/>
                  </a:ext>
                </a:extLst>
              </a:tr>
              <a:tr h="554207">
                <a:tc>
                  <a:txBody>
                    <a:bodyPr/>
                    <a:lstStyle/>
                    <a:p>
                      <a:r>
                        <a:rPr lang="en-US" sz="1600" b="1"/>
                        <a:t>Legal</a:t>
                      </a: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Contracts, court rulings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Clause retrieval, obligation summarization, risk flags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8051602"/>
                  </a:ext>
                </a:extLst>
              </a:tr>
              <a:tr h="554207">
                <a:tc>
                  <a:txBody>
                    <a:bodyPr/>
                    <a:lstStyle/>
                    <a:p>
                      <a:r>
                        <a:rPr lang="en-US" sz="1600" b="1"/>
                        <a:t>Healthcare</a:t>
                      </a: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Case studies, clinical trial reports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Medical term glossaries, patient‑data extraction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5990655"/>
                  </a:ext>
                </a:extLst>
              </a:tr>
              <a:tr h="791724">
                <a:tc>
                  <a:txBody>
                    <a:bodyPr/>
                    <a:lstStyle/>
                    <a:p>
                      <a:r>
                        <a:rPr lang="en-US" sz="1600" b="1"/>
                        <a:t>Government</a:t>
                      </a: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Policy documents, regulatory frameworks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Impact analysis, comparative policy queries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7550279"/>
                  </a:ext>
                </a:extLst>
              </a:tr>
              <a:tr h="688974">
                <a:tc>
                  <a:txBody>
                    <a:bodyPr/>
                    <a:lstStyle/>
                    <a:p>
                      <a:r>
                        <a:rPr lang="en-US" sz="1600" b="1"/>
                        <a:t>Business BI</a:t>
                      </a: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Market research, competitor benchmarking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SWOT‑style insights, comparative tables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1574467"/>
                  </a:ext>
                </a:extLst>
              </a:tr>
            </a:tbl>
          </a:graphicData>
        </a:graphic>
      </p:graphicFrame>
      <p:sp>
        <p:nvSpPr>
          <p:cNvPr id="8" name="TextBox 7">
            <a:extLst>
              <a:ext uri="{FF2B5EF4-FFF2-40B4-BE49-F238E27FC236}">
                <a16:creationId xmlns:a16="http://schemas.microsoft.com/office/drawing/2014/main" id="{D989AEE6-6FBD-94E0-5B63-BB542EE6AC88}"/>
              </a:ext>
            </a:extLst>
          </p:cNvPr>
          <p:cNvSpPr txBox="1"/>
          <p:nvPr/>
        </p:nvSpPr>
        <p:spPr>
          <a:xfrm>
            <a:off x="5094420" y="314316"/>
            <a:ext cx="1454727" cy="646331"/>
          </a:xfrm>
          <a:prstGeom prst="rect">
            <a:avLst/>
          </a:prstGeom>
          <a:noFill/>
        </p:spPr>
        <p:txBody>
          <a:bodyPr wrap="square">
            <a:spAutoFit/>
          </a:bodyPr>
          <a:lstStyle/>
          <a:p>
            <a:r>
              <a:rPr lang="en-US" sz="3600" b="1" u="sng" dirty="0"/>
              <a:t>Scope</a:t>
            </a:r>
          </a:p>
        </p:txBody>
      </p:sp>
    </p:spTree>
    <p:extLst>
      <p:ext uri="{BB962C8B-B14F-4D97-AF65-F5344CB8AC3E}">
        <p14:creationId xmlns:p14="http://schemas.microsoft.com/office/powerpoint/2010/main" val="2979885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564B9-2382-EE89-97CD-F09F9FEC891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8EC30CB-B0A1-B813-1E32-5D3AD29D1ED6}"/>
              </a:ext>
            </a:extLst>
          </p:cNvPr>
          <p:cNvSpPr>
            <a:spLocks noGrp="1"/>
          </p:cNvSpPr>
          <p:nvPr>
            <p:ph type="subTitle" idx="1"/>
          </p:nvPr>
        </p:nvSpPr>
        <p:spPr>
          <a:xfrm>
            <a:off x="298787" y="1267690"/>
            <a:ext cx="6005032" cy="3048000"/>
          </a:xfrm>
        </p:spPr>
        <p:txBody>
          <a:bodyPr>
            <a:noAutofit/>
          </a:bodyPr>
          <a:lstStyle/>
          <a:p>
            <a:pPr marL="457200" indent="-457200" algn="l">
              <a:buFont typeface="+mj-lt"/>
              <a:buAutoNum type="arabicPeriod"/>
            </a:pPr>
            <a:r>
              <a:rPr lang="en-US" sz="2200" b="1" u="sng" dirty="0"/>
              <a:t>OCR Dependency</a:t>
            </a:r>
            <a:endParaRPr lang="en-US" sz="2200" u="sng" dirty="0"/>
          </a:p>
          <a:p>
            <a:pPr lvl="1" algn="l"/>
            <a:r>
              <a:rPr lang="en-US" sz="2200" dirty="0"/>
              <a:t>Scanned PDFs require third‑party OCR; misreads can propagate errors in Q&amp;A</a:t>
            </a:r>
          </a:p>
          <a:p>
            <a:pPr marL="457200" indent="-457200" algn="l">
              <a:buFont typeface="+mj-lt"/>
              <a:buAutoNum type="arabicPeriod"/>
            </a:pPr>
            <a:r>
              <a:rPr lang="en-US" sz="2200" b="1" u="sng" dirty="0"/>
              <a:t>Domain Nuances</a:t>
            </a:r>
            <a:endParaRPr lang="en-US" sz="2200" u="sng" dirty="0"/>
          </a:p>
          <a:p>
            <a:pPr lvl="1" algn="l"/>
            <a:r>
              <a:rPr lang="en-US" sz="2200" dirty="0"/>
              <a:t>Extremely specialized jargon (e.g., patent law) may be misinterpreted without custom fine‑tuning</a:t>
            </a:r>
          </a:p>
          <a:p>
            <a:pPr marL="457200" indent="-457200" algn="l">
              <a:buFont typeface="+mj-lt"/>
              <a:buAutoNum type="arabicPeriod"/>
            </a:pPr>
            <a:r>
              <a:rPr lang="en-US" sz="2200" b="1" u="sng" dirty="0"/>
              <a:t>Large‑Scale Documents</a:t>
            </a:r>
            <a:endParaRPr lang="en-US" sz="2200" u="sng" dirty="0"/>
          </a:p>
          <a:p>
            <a:pPr lvl="1" algn="l"/>
            <a:r>
              <a:rPr lang="en-US" sz="2200" dirty="0"/>
              <a:t>Performance degrades on files &gt;200 MB or &gt;1,000 pages</a:t>
            </a:r>
          </a:p>
          <a:p>
            <a:pPr marL="457200" indent="-457200" algn="l">
              <a:buFont typeface="+mj-lt"/>
              <a:buAutoNum type="arabicPeriod"/>
            </a:pPr>
            <a:r>
              <a:rPr lang="en-US" sz="2200" b="1" u="sng" dirty="0"/>
              <a:t>File Constraints</a:t>
            </a:r>
            <a:endParaRPr lang="en-US" sz="2200" u="sng" dirty="0"/>
          </a:p>
          <a:p>
            <a:pPr lvl="1" algn="l"/>
            <a:r>
              <a:rPr lang="en-US" sz="2200" b="1" dirty="0"/>
              <a:t>Max 4 PDFs per session</a:t>
            </a:r>
            <a:r>
              <a:rPr lang="en-US" sz="2200" dirty="0"/>
              <a:t>, </a:t>
            </a:r>
            <a:r>
              <a:rPr lang="en-US" sz="2200" b="1" dirty="0"/>
              <a:t>PDF only</a:t>
            </a:r>
            <a:r>
              <a:rPr lang="en-US" sz="2200" dirty="0"/>
              <a:t> (no DOCX, PPTX, images)</a:t>
            </a:r>
          </a:p>
          <a:p>
            <a:pPr marL="457200" indent="-457200" algn="l">
              <a:lnSpc>
                <a:spcPct val="100000"/>
              </a:lnSpc>
              <a:buFont typeface="+mj-lt"/>
              <a:buAutoNum type="arabicPeriod"/>
            </a:pPr>
            <a:endParaRPr lang="en-US" sz="2200" b="0" i="0" u="sng" strike="noStrike" dirty="0">
              <a:effectLst/>
              <a:latin typeface="-webkit-standard"/>
            </a:endParaRPr>
          </a:p>
        </p:txBody>
      </p:sp>
      <p:pic>
        <p:nvPicPr>
          <p:cNvPr id="4" name="Picture 3">
            <a:extLst>
              <a:ext uri="{FF2B5EF4-FFF2-40B4-BE49-F238E27FC236}">
                <a16:creationId xmlns:a16="http://schemas.microsoft.com/office/drawing/2014/main" id="{839419A2-E92E-6042-EF83-9F380BC8D16C}"/>
              </a:ext>
            </a:extLst>
          </p:cNvPr>
          <p:cNvPicPr>
            <a:picLocks noChangeAspect="1"/>
          </p:cNvPicPr>
          <p:nvPr/>
        </p:nvPicPr>
        <p:blipFill>
          <a:blip r:embed="rId2"/>
          <a:srcRect r="2456" b="44142"/>
          <a:stretch/>
        </p:blipFill>
        <p:spPr>
          <a:xfrm>
            <a:off x="6323426" y="1905000"/>
            <a:ext cx="5569787" cy="3048000"/>
          </a:xfrm>
          <a:prstGeom prst="rect">
            <a:avLst/>
          </a:prstGeom>
          <a:scene3d>
            <a:camera prst="orthographicFront"/>
            <a:lightRig rig="threePt" dir="t"/>
          </a:scene3d>
          <a:sp3d contourW="101600">
            <a:bevelT/>
            <a:bevelB prst="convex"/>
          </a:sp3d>
        </p:spPr>
      </p:pic>
      <p:sp>
        <p:nvSpPr>
          <p:cNvPr id="5" name="TextBox 4">
            <a:extLst>
              <a:ext uri="{FF2B5EF4-FFF2-40B4-BE49-F238E27FC236}">
                <a16:creationId xmlns:a16="http://schemas.microsoft.com/office/drawing/2014/main" id="{D391CBB6-5C63-51AA-6A6D-E49EE039145F}"/>
              </a:ext>
            </a:extLst>
          </p:cNvPr>
          <p:cNvSpPr txBox="1"/>
          <p:nvPr/>
        </p:nvSpPr>
        <p:spPr>
          <a:xfrm>
            <a:off x="4925291" y="371979"/>
            <a:ext cx="2341418" cy="646331"/>
          </a:xfrm>
          <a:prstGeom prst="rect">
            <a:avLst/>
          </a:prstGeom>
          <a:noFill/>
        </p:spPr>
        <p:txBody>
          <a:bodyPr wrap="square">
            <a:spAutoFit/>
          </a:bodyPr>
          <a:lstStyle/>
          <a:p>
            <a:r>
              <a:rPr lang="en-US" sz="3600" b="1" i="0" u="sng" strike="noStrike" dirty="0">
                <a:effectLst/>
                <a:latin typeface="-webkit-standard"/>
              </a:rPr>
              <a:t>Limitations</a:t>
            </a:r>
            <a:endParaRPr lang="en-US" sz="3600" dirty="0"/>
          </a:p>
        </p:txBody>
      </p:sp>
    </p:spTree>
    <p:extLst>
      <p:ext uri="{BB962C8B-B14F-4D97-AF65-F5344CB8AC3E}">
        <p14:creationId xmlns:p14="http://schemas.microsoft.com/office/powerpoint/2010/main" val="2552956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5C836-272D-8F2D-CCD1-60DAE3D0739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E43ABD6-D74B-550F-7647-685CA80A7DFE}"/>
              </a:ext>
            </a:extLst>
          </p:cNvPr>
          <p:cNvSpPr>
            <a:spLocks noGrp="1"/>
          </p:cNvSpPr>
          <p:nvPr>
            <p:ph type="subTitle" idx="1"/>
          </p:nvPr>
        </p:nvSpPr>
        <p:spPr>
          <a:xfrm>
            <a:off x="908389" y="1092045"/>
            <a:ext cx="9537938" cy="5226580"/>
          </a:xfrm>
        </p:spPr>
        <p:txBody>
          <a:bodyPr>
            <a:noAutofit/>
          </a:bodyPr>
          <a:lstStyle/>
          <a:p>
            <a:pPr algn="l">
              <a:lnSpc>
                <a:spcPct val="120000"/>
              </a:lnSpc>
            </a:pPr>
            <a:r>
              <a:rPr lang="en-US" sz="1700" b="1" u="sng" dirty="0"/>
              <a:t>Robust PDF Understanding</a:t>
            </a:r>
            <a:br>
              <a:rPr lang="en-US" sz="1700" b="1" dirty="0"/>
            </a:br>
            <a:r>
              <a:rPr lang="en-US" sz="1700" dirty="0"/>
              <a:t>Accurately parse text, tables, and figures; preserve document hierarchy</a:t>
            </a:r>
            <a:br>
              <a:rPr lang="en-US" sz="1700" dirty="0"/>
            </a:br>
            <a:r>
              <a:rPr lang="en-US" sz="1700" b="1" u="sng" dirty="0"/>
              <a:t>Interactive Q&amp;A</a:t>
            </a:r>
            <a:br>
              <a:rPr lang="en-US" sz="1700" b="1" dirty="0"/>
            </a:br>
            <a:r>
              <a:rPr lang="en-US" sz="1700" dirty="0"/>
              <a:t>Provide instant, context‑rich answers to user queries</a:t>
            </a:r>
            <a:br>
              <a:rPr lang="en-US" sz="1700" dirty="0"/>
            </a:br>
            <a:r>
              <a:rPr lang="en-US" sz="1700" b="1" u="sng" dirty="0"/>
              <a:t>Dynamic Summarization</a:t>
            </a:r>
            <a:br>
              <a:rPr lang="en-US" sz="1700" b="1" dirty="0"/>
            </a:br>
            <a:r>
              <a:rPr lang="en-US" sz="1700" dirty="0"/>
              <a:t>Generate abstracts at sentence, paragraph, or chapter level</a:t>
            </a:r>
            <a:br>
              <a:rPr lang="en-US" sz="1700" dirty="0"/>
            </a:br>
            <a:r>
              <a:rPr lang="en-US" sz="1700" b="1" u="sng" dirty="0"/>
              <a:t>Structured Data Extraction</a:t>
            </a:r>
            <a:br>
              <a:rPr lang="en-US" sz="1700" b="1" dirty="0"/>
            </a:br>
            <a:r>
              <a:rPr lang="en-US" sz="1700" dirty="0"/>
              <a:t>Auto‑detect tables, lists, and key‑value pairs for downstream analysis</a:t>
            </a:r>
            <a:br>
              <a:rPr lang="en-US" sz="1700" dirty="0"/>
            </a:br>
            <a:r>
              <a:rPr lang="en-US" sz="1700" b="1" u="sng" dirty="0"/>
              <a:t>User Management &amp; History</a:t>
            </a:r>
            <a:br>
              <a:rPr lang="en-US" sz="1700" b="1" dirty="0"/>
            </a:br>
            <a:r>
              <a:rPr lang="en-US" sz="1700" dirty="0"/>
              <a:t>Google/GitHub SSO, profile pics, chat logs, and “favorite” answers</a:t>
            </a:r>
            <a:br>
              <a:rPr lang="en-US" sz="1700" dirty="0"/>
            </a:br>
            <a:r>
              <a:rPr lang="en-US" sz="1700" b="1" u="sng" dirty="0"/>
              <a:t>Future‑Proofing</a:t>
            </a:r>
            <a:br>
              <a:rPr lang="en-US" sz="1700" b="1" dirty="0"/>
            </a:br>
            <a:r>
              <a:rPr lang="en-US" sz="1700" dirty="0"/>
              <a:t>Architect for </a:t>
            </a:r>
            <a:r>
              <a:rPr lang="en-US" sz="1700" b="1" dirty="0"/>
              <a:t>multi‑format</a:t>
            </a:r>
            <a:r>
              <a:rPr lang="en-US" sz="1700" dirty="0"/>
              <a:t> support (Word, PowerPoint, HTML)</a:t>
            </a:r>
            <a:br>
              <a:rPr lang="en-US" sz="1700" dirty="0"/>
            </a:br>
            <a:r>
              <a:rPr lang="en-US" sz="1700" b="1" u="sng" dirty="0"/>
              <a:t>Scalable Deployment</a:t>
            </a:r>
            <a:br>
              <a:rPr lang="en-US" sz="1700" b="1" dirty="0"/>
            </a:br>
            <a:r>
              <a:rPr lang="en-US" sz="1700" dirty="0"/>
              <a:t>Containerized microservices (Flask + PostgreSQL backend, Xen Orchestra VM orchestration)</a:t>
            </a:r>
            <a:br>
              <a:rPr lang="en-US" sz="1700" dirty="0"/>
            </a:br>
            <a:r>
              <a:rPr lang="en-US" sz="1700" b="1" u="sng" dirty="0"/>
              <a:t>Resilience &amp; UX</a:t>
            </a:r>
            <a:br>
              <a:rPr lang="en-US" sz="1700" b="1" dirty="0"/>
            </a:br>
            <a:r>
              <a:rPr lang="en-US" sz="1700" dirty="0"/>
              <a:t>Cancel/re‑upload PDFs mid‑session; offline caching of previous chats</a:t>
            </a:r>
          </a:p>
          <a:p>
            <a:pPr marL="342900" indent="-342900" algn="l">
              <a:lnSpc>
                <a:spcPct val="120000"/>
              </a:lnSpc>
              <a:buFont typeface="Arial" panose="020B0604020202020204" pitchFamily="34" charset="0"/>
              <a:buChar char="•"/>
            </a:pPr>
            <a:endParaRPr lang="en-US" sz="1700" dirty="0"/>
          </a:p>
        </p:txBody>
      </p:sp>
      <p:sp>
        <p:nvSpPr>
          <p:cNvPr id="4" name="TextBox 3">
            <a:extLst>
              <a:ext uri="{FF2B5EF4-FFF2-40B4-BE49-F238E27FC236}">
                <a16:creationId xmlns:a16="http://schemas.microsoft.com/office/drawing/2014/main" id="{1924FD71-46B2-BB23-596D-26AFBB02B37D}"/>
              </a:ext>
            </a:extLst>
          </p:cNvPr>
          <p:cNvSpPr txBox="1"/>
          <p:nvPr/>
        </p:nvSpPr>
        <p:spPr>
          <a:xfrm>
            <a:off x="4939145" y="334880"/>
            <a:ext cx="2313709" cy="646331"/>
          </a:xfrm>
          <a:prstGeom prst="rect">
            <a:avLst/>
          </a:prstGeom>
          <a:noFill/>
        </p:spPr>
        <p:txBody>
          <a:bodyPr wrap="square">
            <a:spAutoFit/>
          </a:bodyPr>
          <a:lstStyle/>
          <a:p>
            <a:pPr algn="l">
              <a:lnSpc>
                <a:spcPct val="100000"/>
              </a:lnSpc>
              <a:buNone/>
            </a:pPr>
            <a:r>
              <a:rPr lang="en-US" sz="3600" b="1" i="0" u="sng" strike="noStrike" dirty="0">
                <a:effectLst/>
                <a:latin typeface="-webkit-standard"/>
              </a:rPr>
              <a:t>Objectives</a:t>
            </a:r>
            <a:endParaRPr lang="en-US" sz="3600" b="0" i="0" u="sng" strike="noStrike" dirty="0">
              <a:effectLst/>
              <a:latin typeface="-webkit-standard"/>
            </a:endParaRPr>
          </a:p>
        </p:txBody>
      </p:sp>
    </p:spTree>
    <p:extLst>
      <p:ext uri="{BB962C8B-B14F-4D97-AF65-F5344CB8AC3E}">
        <p14:creationId xmlns:p14="http://schemas.microsoft.com/office/powerpoint/2010/main" val="3071965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953D2-B6E3-A247-41F3-59B64B618F8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B041D8B-F04B-C5BF-1888-A699DE01979A}"/>
              </a:ext>
            </a:extLst>
          </p:cNvPr>
          <p:cNvSpPr txBox="1"/>
          <p:nvPr/>
        </p:nvSpPr>
        <p:spPr>
          <a:xfrm>
            <a:off x="4327071" y="483845"/>
            <a:ext cx="2738747" cy="523220"/>
          </a:xfrm>
          <a:prstGeom prst="rect">
            <a:avLst/>
          </a:prstGeom>
          <a:noFill/>
        </p:spPr>
        <p:txBody>
          <a:bodyPr wrap="square">
            <a:spAutoFit/>
          </a:bodyPr>
          <a:lstStyle/>
          <a:p>
            <a:r>
              <a:rPr kumimoji="0" lang="en-US" altLang="en-US" sz="2800" b="1" i="0" u="sng" strike="noStrike" cap="none" normalizeH="0" baseline="0" dirty="0">
                <a:ln>
                  <a:noFill/>
                </a:ln>
                <a:effectLst/>
                <a:latin typeface="-webkit-standard"/>
              </a:rPr>
              <a:t>Literature Survey</a:t>
            </a:r>
            <a:endParaRPr lang="en-US" sz="2800" u="sng" dirty="0"/>
          </a:p>
        </p:txBody>
      </p:sp>
      <p:graphicFrame>
        <p:nvGraphicFramePr>
          <p:cNvPr id="8" name="Table 7">
            <a:extLst>
              <a:ext uri="{FF2B5EF4-FFF2-40B4-BE49-F238E27FC236}">
                <a16:creationId xmlns:a16="http://schemas.microsoft.com/office/drawing/2014/main" id="{75B82648-EBA0-8AF1-22A6-B094BA3C3AB6}"/>
              </a:ext>
            </a:extLst>
          </p:cNvPr>
          <p:cNvGraphicFramePr>
            <a:graphicFrameLocks noGrp="1"/>
          </p:cNvGraphicFramePr>
          <p:nvPr>
            <p:extLst>
              <p:ext uri="{D42A27DB-BD31-4B8C-83A1-F6EECF244321}">
                <p14:modId xmlns:p14="http://schemas.microsoft.com/office/powerpoint/2010/main" val="443445546"/>
              </p:ext>
            </p:extLst>
          </p:nvPr>
        </p:nvGraphicFramePr>
        <p:xfrm>
          <a:off x="325581" y="1155619"/>
          <a:ext cx="11540837" cy="3624199"/>
        </p:xfrm>
        <a:graphic>
          <a:graphicData uri="http://schemas.openxmlformats.org/drawingml/2006/table">
            <a:tbl>
              <a:tblPr>
                <a:tableStyleId>{2D5ABB26-0587-4C30-8999-92F81FD0307C}</a:tableStyleId>
              </a:tblPr>
              <a:tblGrid>
                <a:gridCol w="1648691">
                  <a:extLst>
                    <a:ext uri="{9D8B030D-6E8A-4147-A177-3AD203B41FA5}">
                      <a16:colId xmlns:a16="http://schemas.microsoft.com/office/drawing/2014/main" val="2230317334"/>
                    </a:ext>
                  </a:extLst>
                </a:gridCol>
                <a:gridCol w="1648691">
                  <a:extLst>
                    <a:ext uri="{9D8B030D-6E8A-4147-A177-3AD203B41FA5}">
                      <a16:colId xmlns:a16="http://schemas.microsoft.com/office/drawing/2014/main" val="56002166"/>
                    </a:ext>
                  </a:extLst>
                </a:gridCol>
                <a:gridCol w="1648691">
                  <a:extLst>
                    <a:ext uri="{9D8B030D-6E8A-4147-A177-3AD203B41FA5}">
                      <a16:colId xmlns:a16="http://schemas.microsoft.com/office/drawing/2014/main" val="1400351780"/>
                    </a:ext>
                  </a:extLst>
                </a:gridCol>
                <a:gridCol w="1648691">
                  <a:extLst>
                    <a:ext uri="{9D8B030D-6E8A-4147-A177-3AD203B41FA5}">
                      <a16:colId xmlns:a16="http://schemas.microsoft.com/office/drawing/2014/main" val="2523852604"/>
                    </a:ext>
                  </a:extLst>
                </a:gridCol>
                <a:gridCol w="1648691">
                  <a:extLst>
                    <a:ext uri="{9D8B030D-6E8A-4147-A177-3AD203B41FA5}">
                      <a16:colId xmlns:a16="http://schemas.microsoft.com/office/drawing/2014/main" val="1889875620"/>
                    </a:ext>
                  </a:extLst>
                </a:gridCol>
                <a:gridCol w="1648691">
                  <a:extLst>
                    <a:ext uri="{9D8B030D-6E8A-4147-A177-3AD203B41FA5}">
                      <a16:colId xmlns:a16="http://schemas.microsoft.com/office/drawing/2014/main" val="1242376135"/>
                    </a:ext>
                  </a:extLst>
                </a:gridCol>
                <a:gridCol w="1648691">
                  <a:extLst>
                    <a:ext uri="{9D8B030D-6E8A-4147-A177-3AD203B41FA5}">
                      <a16:colId xmlns:a16="http://schemas.microsoft.com/office/drawing/2014/main" val="1125445778"/>
                    </a:ext>
                  </a:extLst>
                </a:gridCol>
              </a:tblGrid>
              <a:tr h="685660">
                <a:tc>
                  <a:txBody>
                    <a:bodyPr/>
                    <a:lstStyle/>
                    <a:p>
                      <a:r>
                        <a:rPr lang="en-US" sz="1800" b="1"/>
                        <a:t>Solution</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a:t>Model</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a:t>Accuracy</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dirty="0"/>
                        <a:t>Avg. Latency</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a:t>Multi‑file</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a:t>Context Depth</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a:t>Gaps</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5436060"/>
                  </a:ext>
                </a:extLst>
              </a:tr>
              <a:tr h="979513">
                <a:tc>
                  <a:txBody>
                    <a:bodyPr/>
                    <a:lstStyle/>
                    <a:p>
                      <a:r>
                        <a:rPr lang="en-US" sz="1800" b="1"/>
                        <a:t>OpenAI GPT‑4</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GPT‑4 (API)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~3 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Limited to prompt length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No built‑in PDF parsing; costs scale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9947569"/>
                  </a:ext>
                </a:extLst>
              </a:tr>
              <a:tr h="979513">
                <a:tc>
                  <a:txBody>
                    <a:bodyPr/>
                    <a:lstStyle/>
                    <a:p>
                      <a:r>
                        <a:rPr lang="en-US" sz="1800" b="1"/>
                        <a:t>Anthropic Claude</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Claude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~4 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Better commonsense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No metadata awareness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0042976"/>
                  </a:ext>
                </a:extLst>
              </a:tr>
              <a:tr h="979513">
                <a:tc>
                  <a:txBody>
                    <a:bodyPr/>
                    <a:lstStyle/>
                    <a:p>
                      <a:r>
                        <a:rPr lang="en-US" sz="1800" b="1"/>
                        <a:t>ChatWithPDF</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LLaMA‑7B 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dirty="0"/>
                        <a:t>90%</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a:t>1.8 s</a:t>
                      </a: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Yes (≤4 files)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Deep document graph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Early stage UI, OCR optional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2507508"/>
                  </a:ext>
                </a:extLst>
              </a:tr>
            </a:tbl>
          </a:graphicData>
        </a:graphic>
      </p:graphicFrame>
      <p:sp>
        <p:nvSpPr>
          <p:cNvPr id="9" name="Rectangle 1">
            <a:extLst>
              <a:ext uri="{FF2B5EF4-FFF2-40B4-BE49-F238E27FC236}">
                <a16:creationId xmlns:a16="http://schemas.microsoft.com/office/drawing/2014/main" id="{69FF7634-8174-8D27-FE36-90C6040A9F99}"/>
              </a:ext>
            </a:extLst>
          </p:cNvPr>
          <p:cNvSpPr>
            <a:spLocks noChangeArrowheads="1"/>
          </p:cNvSpPr>
          <p:nvPr/>
        </p:nvSpPr>
        <p:spPr bwMode="auto">
          <a:xfrm>
            <a:off x="969818" y="4963717"/>
            <a:ext cx="653897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chemeClr val="tx1"/>
                </a:solidFill>
                <a:effectLst/>
                <a:latin typeface="Arial" panose="020B0604020202020204" pitchFamily="34" charset="0"/>
              </a:rPr>
              <a:t>Identified Gaps:</a:t>
            </a:r>
            <a:endParaRPr kumimoji="0" lang="en-US" altLang="en-US" sz="1800" b="0" i="0" u="sng"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Lack of </a:t>
            </a:r>
            <a:r>
              <a:rPr kumimoji="0" lang="en-US" altLang="en-US" sz="1800" b="1" i="0" u="none" strike="noStrike" cap="none" normalizeH="0" baseline="0" dirty="0">
                <a:ln>
                  <a:noFill/>
                </a:ln>
                <a:solidFill>
                  <a:schemeClr val="tx1"/>
                </a:solidFill>
                <a:effectLst/>
                <a:latin typeface="Arial" panose="020B0604020202020204" pitchFamily="34" charset="0"/>
              </a:rPr>
              <a:t>multi‑document comparison</a:t>
            </a:r>
            <a:r>
              <a:rPr kumimoji="0" lang="en-US" altLang="en-US" sz="1800" b="0" i="0" u="none" strike="noStrike" cap="none" normalizeH="0" baseline="0" dirty="0">
                <a:ln>
                  <a:noFill/>
                </a:ln>
                <a:solidFill>
                  <a:schemeClr val="tx1"/>
                </a:solidFill>
                <a:effectLst/>
                <a:latin typeface="Arial" panose="020B0604020202020204" pitchFamily="34" charset="0"/>
              </a:rPr>
              <a:t> in existing tools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Proprietary APIs incur </a:t>
            </a:r>
            <a:r>
              <a:rPr kumimoji="0" lang="en-US" altLang="en-US" sz="1800" b="1" i="0" u="none" strike="noStrike" cap="none" normalizeH="0" baseline="0" dirty="0">
                <a:ln>
                  <a:noFill/>
                </a:ln>
                <a:solidFill>
                  <a:schemeClr val="tx1"/>
                </a:solidFill>
                <a:effectLst/>
                <a:latin typeface="Arial" panose="020B0604020202020204" pitchFamily="34" charset="0"/>
              </a:rPr>
              <a:t>recurring costs</a:t>
            </a:r>
            <a:r>
              <a:rPr kumimoji="0" lang="en-US" altLang="en-US" sz="1800" b="0" i="0" u="none" strike="noStrike" cap="none" normalizeH="0" baseline="0" dirty="0">
                <a:ln>
                  <a:noFill/>
                </a:ln>
                <a:solidFill>
                  <a:schemeClr val="tx1"/>
                </a:solidFill>
                <a:effectLst/>
                <a:latin typeface="Arial" panose="020B0604020202020204" pitchFamily="34" charset="0"/>
              </a:rPr>
              <a:t> at scale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Few solutions embed </a:t>
            </a:r>
            <a:r>
              <a:rPr kumimoji="0" lang="en-US" altLang="en-US" sz="1800" b="1" i="0" u="none" strike="noStrike" cap="none" normalizeH="0" baseline="0" dirty="0">
                <a:ln>
                  <a:noFill/>
                </a:ln>
                <a:solidFill>
                  <a:schemeClr val="tx1"/>
                </a:solidFill>
                <a:effectLst/>
                <a:latin typeface="Arial" panose="020B0604020202020204" pitchFamily="34" charset="0"/>
              </a:rPr>
              <a:t>user history</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SSO</a:t>
            </a:r>
            <a:r>
              <a:rPr kumimoji="0" lang="en-US" altLang="en-US" sz="1800" b="0" i="0" u="none" strike="noStrike" cap="none" normalizeH="0" baseline="0" dirty="0">
                <a:ln>
                  <a:noFill/>
                </a:ln>
                <a:solidFill>
                  <a:schemeClr val="tx1"/>
                </a:solidFill>
                <a:effectLst/>
                <a:latin typeface="Arial" panose="020B0604020202020204" pitchFamily="34" charset="0"/>
              </a:rPr>
              <a:t> out‑of‑the‑box</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6503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2444B-60B7-DC29-AB76-69FA34939A4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DAC229-5F49-52C8-458B-EAF1FC1F7CE9}"/>
              </a:ext>
            </a:extLst>
          </p:cNvPr>
          <p:cNvPicPr>
            <a:picLocks noChangeAspect="1"/>
          </p:cNvPicPr>
          <p:nvPr/>
        </p:nvPicPr>
        <p:blipFill>
          <a:blip r:embed="rId3"/>
          <a:stretch>
            <a:fillRect/>
          </a:stretch>
        </p:blipFill>
        <p:spPr>
          <a:xfrm>
            <a:off x="4308764" y="304799"/>
            <a:ext cx="6580909" cy="5971310"/>
          </a:xfrm>
          <a:prstGeom prst="rect">
            <a:avLst/>
          </a:prstGeom>
        </p:spPr>
      </p:pic>
      <p:sp>
        <p:nvSpPr>
          <p:cNvPr id="4" name="TextBox 3">
            <a:extLst>
              <a:ext uri="{FF2B5EF4-FFF2-40B4-BE49-F238E27FC236}">
                <a16:creationId xmlns:a16="http://schemas.microsoft.com/office/drawing/2014/main" id="{7C464AEB-B97D-378B-4E79-C69BFC086F8C}"/>
              </a:ext>
            </a:extLst>
          </p:cNvPr>
          <p:cNvSpPr txBox="1"/>
          <p:nvPr/>
        </p:nvSpPr>
        <p:spPr>
          <a:xfrm>
            <a:off x="161553" y="2429746"/>
            <a:ext cx="3948546" cy="2862322"/>
          </a:xfrm>
          <a:prstGeom prst="rect">
            <a:avLst/>
          </a:prstGeom>
          <a:noFill/>
        </p:spPr>
        <p:txBody>
          <a:bodyPr wrap="square">
            <a:spAutoFit/>
          </a:bodyPr>
          <a:lstStyle/>
          <a:p>
            <a:r>
              <a:rPr lang="en-US" dirty="0"/>
              <a:t>The table here and in next slide summarizes ten key research papers on PDF‑based conversational agents, highlighting each work’s core methodology, dataset, observation, pros, cons and findings. It provides a clear comparison of prior approaches and identifies the innovations and limitations that our “Chat with PDF” system builds upon.</a:t>
            </a:r>
          </a:p>
        </p:txBody>
      </p:sp>
      <p:sp>
        <p:nvSpPr>
          <p:cNvPr id="5" name="TextBox 4">
            <a:extLst>
              <a:ext uri="{FF2B5EF4-FFF2-40B4-BE49-F238E27FC236}">
                <a16:creationId xmlns:a16="http://schemas.microsoft.com/office/drawing/2014/main" id="{6C504DC7-971D-884C-1903-D544CD2FED3E}"/>
              </a:ext>
            </a:extLst>
          </p:cNvPr>
          <p:cNvSpPr txBox="1"/>
          <p:nvPr/>
        </p:nvSpPr>
        <p:spPr>
          <a:xfrm>
            <a:off x="161553" y="1906526"/>
            <a:ext cx="3676156" cy="523220"/>
          </a:xfrm>
          <a:prstGeom prst="rect">
            <a:avLst/>
          </a:prstGeom>
          <a:noFill/>
        </p:spPr>
        <p:txBody>
          <a:bodyPr wrap="square">
            <a:spAutoFit/>
          </a:bodyPr>
          <a:lstStyle/>
          <a:p>
            <a:r>
              <a:rPr kumimoji="0" lang="en-US" altLang="en-US" sz="2800" b="1" i="0" u="sng" strike="noStrike" cap="none" normalizeH="0" baseline="0" dirty="0">
                <a:ln>
                  <a:noFill/>
                </a:ln>
                <a:effectLst/>
                <a:latin typeface="-webkit-standard"/>
              </a:rPr>
              <a:t>Literature Survey:</a:t>
            </a:r>
            <a:endParaRPr lang="en-US" sz="2800" u="sng" dirty="0"/>
          </a:p>
        </p:txBody>
      </p:sp>
    </p:spTree>
    <p:extLst>
      <p:ext uri="{BB962C8B-B14F-4D97-AF65-F5344CB8AC3E}">
        <p14:creationId xmlns:p14="http://schemas.microsoft.com/office/powerpoint/2010/main" val="3036561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60253-7B92-D420-ED16-45CBD736B02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3BE10C1-F284-2D71-D7F5-5C4A9DACBD42}"/>
              </a:ext>
            </a:extLst>
          </p:cNvPr>
          <p:cNvPicPr>
            <a:picLocks noChangeAspect="1"/>
          </p:cNvPicPr>
          <p:nvPr/>
        </p:nvPicPr>
        <p:blipFill>
          <a:blip r:embed="rId3"/>
          <a:stretch>
            <a:fillRect/>
          </a:stretch>
        </p:blipFill>
        <p:spPr>
          <a:xfrm>
            <a:off x="96984" y="1258461"/>
            <a:ext cx="6096000" cy="4709968"/>
          </a:xfrm>
          <a:prstGeom prst="rect">
            <a:avLst/>
          </a:prstGeom>
        </p:spPr>
      </p:pic>
      <p:pic>
        <p:nvPicPr>
          <p:cNvPr id="6" name="Picture 5">
            <a:extLst>
              <a:ext uri="{FF2B5EF4-FFF2-40B4-BE49-F238E27FC236}">
                <a16:creationId xmlns:a16="http://schemas.microsoft.com/office/drawing/2014/main" id="{E6420A52-8E70-D304-6E31-F7B816E4F38A}"/>
              </a:ext>
            </a:extLst>
          </p:cNvPr>
          <p:cNvPicPr>
            <a:picLocks noChangeAspect="1"/>
          </p:cNvPicPr>
          <p:nvPr/>
        </p:nvPicPr>
        <p:blipFill>
          <a:blip r:embed="rId4"/>
          <a:stretch>
            <a:fillRect/>
          </a:stretch>
        </p:blipFill>
        <p:spPr>
          <a:xfrm>
            <a:off x="6264566" y="2410693"/>
            <a:ext cx="5813164" cy="3585446"/>
          </a:xfrm>
          <a:prstGeom prst="rect">
            <a:avLst/>
          </a:prstGeom>
        </p:spPr>
      </p:pic>
      <p:sp>
        <p:nvSpPr>
          <p:cNvPr id="7" name="TextBox 6">
            <a:extLst>
              <a:ext uri="{FF2B5EF4-FFF2-40B4-BE49-F238E27FC236}">
                <a16:creationId xmlns:a16="http://schemas.microsoft.com/office/drawing/2014/main" id="{BA1D946F-5ED6-6A5B-D573-C435906C82AB}"/>
              </a:ext>
            </a:extLst>
          </p:cNvPr>
          <p:cNvSpPr txBox="1"/>
          <p:nvPr/>
        </p:nvSpPr>
        <p:spPr>
          <a:xfrm>
            <a:off x="6192984" y="1887473"/>
            <a:ext cx="3191247" cy="523220"/>
          </a:xfrm>
          <a:prstGeom prst="rect">
            <a:avLst/>
          </a:prstGeom>
          <a:noFill/>
        </p:spPr>
        <p:txBody>
          <a:bodyPr wrap="square">
            <a:spAutoFit/>
          </a:bodyPr>
          <a:lstStyle/>
          <a:p>
            <a:r>
              <a:rPr kumimoji="0" lang="en-US" altLang="en-US" sz="2800" b="1" i="0" u="sng" strike="noStrike" cap="none" normalizeH="0" baseline="0" dirty="0">
                <a:ln>
                  <a:noFill/>
                </a:ln>
                <a:effectLst/>
                <a:latin typeface="-webkit-standard"/>
              </a:rPr>
              <a:t>Literature Survey:</a:t>
            </a:r>
            <a:endParaRPr lang="en-US" sz="2800" dirty="0"/>
          </a:p>
        </p:txBody>
      </p:sp>
    </p:spTree>
    <p:extLst>
      <p:ext uri="{BB962C8B-B14F-4D97-AF65-F5344CB8AC3E}">
        <p14:creationId xmlns:p14="http://schemas.microsoft.com/office/powerpoint/2010/main" val="1424640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C52CE6A6-D4CF-D842-B08C-FA35855ADD28}">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0C8AF55-9A0C-9B4E-926E-BB6B894E4C53}">
  <we:reference id="wa200005669" version="2.0.0.0" store="en-US" storeType="OMEX"/>
  <we:alternateReferences>
    <we:reference id="wa200005669" version="2.0.0.0" store="wa20000566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320</TotalTime>
  <Words>1924</Words>
  <Application>Microsoft Macintosh PowerPoint</Application>
  <PresentationFormat>Widescreen</PresentationFormat>
  <Paragraphs>176</Paragraphs>
  <Slides>23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-webkit-standard</vt:lpstr>
      <vt:lpstr>Aileron Light</vt:lpstr>
      <vt:lpstr>Arial</vt:lpstr>
      <vt:lpstr>Calibri</vt:lpstr>
      <vt:lpstr>Calibri Light</vt:lpstr>
      <vt:lpstr>Google Sans</vt:lpstr>
      <vt:lpstr>Raleway Heavy</vt:lpstr>
      <vt:lpstr>Raleway Heavy</vt:lpstr>
      <vt:lpstr>Office Theme</vt:lpstr>
      <vt:lpstr>Chat with PDF: Unlock Insights, One Conversation at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16010122156_TY_Ronak Rathod</dc:creator>
  <cp:lastModifiedBy>16010122156_TY_Ronak Rathod</cp:lastModifiedBy>
  <cp:revision>18</cp:revision>
  <dcterms:created xsi:type="dcterms:W3CDTF">2025-03-16T14:36:00Z</dcterms:created>
  <dcterms:modified xsi:type="dcterms:W3CDTF">2025-04-21T10:26:09Z</dcterms:modified>
</cp:coreProperties>
</file>